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0"/>
  </p:notesMasterIdLst>
  <p:sldIdLst>
    <p:sldId id="256" r:id="rId2"/>
    <p:sldId id="258" r:id="rId3"/>
    <p:sldId id="267" r:id="rId4"/>
    <p:sldId id="268" r:id="rId5"/>
    <p:sldId id="270" r:id="rId6"/>
    <p:sldId id="276" r:id="rId7"/>
    <p:sldId id="277" r:id="rId8"/>
    <p:sldId id="282" r:id="rId9"/>
    <p:sldId id="278" r:id="rId10"/>
    <p:sldId id="280" r:id="rId11"/>
    <p:sldId id="298" r:id="rId12"/>
    <p:sldId id="271" r:id="rId13"/>
    <p:sldId id="273" r:id="rId14"/>
    <p:sldId id="281" r:id="rId15"/>
    <p:sldId id="272" r:id="rId16"/>
    <p:sldId id="279" r:id="rId17"/>
    <p:sldId id="260" r:id="rId18"/>
    <p:sldId id="261" r:id="rId19"/>
    <p:sldId id="259" r:id="rId20"/>
    <p:sldId id="262" r:id="rId21"/>
    <p:sldId id="264" r:id="rId22"/>
    <p:sldId id="283" r:id="rId23"/>
    <p:sldId id="285" r:id="rId24"/>
    <p:sldId id="287" r:id="rId25"/>
    <p:sldId id="288" r:id="rId26"/>
    <p:sldId id="289" r:id="rId27"/>
    <p:sldId id="263" r:id="rId28"/>
    <p:sldId id="296" r:id="rId29"/>
    <p:sldId id="295" r:id="rId30"/>
    <p:sldId id="291" r:id="rId31"/>
    <p:sldId id="290" r:id="rId32"/>
    <p:sldId id="292" r:id="rId33"/>
    <p:sldId id="293" r:id="rId34"/>
    <p:sldId id="297" r:id="rId35"/>
    <p:sldId id="286" r:id="rId36"/>
    <p:sldId id="294" r:id="rId37"/>
    <p:sldId id="265" r:id="rId38"/>
    <p:sldId id="26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93" autoAdjust="0"/>
    <p:restoredTop sz="94404" autoAdjust="0"/>
  </p:normalViewPr>
  <p:slideViewPr>
    <p:cSldViewPr snapToGrid="0">
      <p:cViewPr varScale="1">
        <p:scale>
          <a:sx n="55" d="100"/>
          <a:sy n="55" d="100"/>
        </p:scale>
        <p:origin x="48"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 Daniel" userId="46f3e75d-e98d-450e-b586-356ce58157e9" providerId="ADAL" clId="{C9436F25-F3C2-4C12-8823-D85A26759B7D}"/>
    <pc:docChg chg="undo redo custSel modSld">
      <pc:chgData name="Lis, Daniel" userId="46f3e75d-e98d-450e-b586-356ce58157e9" providerId="ADAL" clId="{C9436F25-F3C2-4C12-8823-D85A26759B7D}" dt="2025-04-29T18:59:35.271" v="561" actId="14100"/>
      <pc:docMkLst>
        <pc:docMk/>
      </pc:docMkLst>
      <pc:sldChg chg="modSp mod">
        <pc:chgData name="Lis, Daniel" userId="46f3e75d-e98d-450e-b586-356ce58157e9" providerId="ADAL" clId="{C9436F25-F3C2-4C12-8823-D85A26759B7D}" dt="2025-04-29T17:26:09.455" v="467" actId="1076"/>
        <pc:sldMkLst>
          <pc:docMk/>
          <pc:sldMk cId="1608908953" sldId="256"/>
        </pc:sldMkLst>
        <pc:spChg chg="mod">
          <ac:chgData name="Lis, Daniel" userId="46f3e75d-e98d-450e-b586-356ce58157e9" providerId="ADAL" clId="{C9436F25-F3C2-4C12-8823-D85A26759B7D}" dt="2025-04-29T17:14:56.721" v="454" actId="207"/>
          <ac:spMkLst>
            <pc:docMk/>
            <pc:sldMk cId="1608908953" sldId="256"/>
            <ac:spMk id="2" creationId="{00000000-0000-0000-0000-000000000000}"/>
          </ac:spMkLst>
        </pc:spChg>
        <pc:spChg chg="mod">
          <ac:chgData name="Lis, Daniel" userId="46f3e75d-e98d-450e-b586-356ce58157e9" providerId="ADAL" clId="{C9436F25-F3C2-4C12-8823-D85A26759B7D}" dt="2025-04-29T17:24:55.331" v="466" actId="207"/>
          <ac:spMkLst>
            <pc:docMk/>
            <pc:sldMk cId="1608908953" sldId="256"/>
            <ac:spMk id="3" creationId="{00000000-0000-0000-0000-000000000000}"/>
          </ac:spMkLst>
        </pc:spChg>
        <pc:spChg chg="mod">
          <ac:chgData name="Lis, Daniel" userId="46f3e75d-e98d-450e-b586-356ce58157e9" providerId="ADAL" clId="{C9436F25-F3C2-4C12-8823-D85A26759B7D}" dt="2025-04-29T17:26:09.455" v="467" actId="1076"/>
          <ac:spMkLst>
            <pc:docMk/>
            <pc:sldMk cId="1608908953" sldId="256"/>
            <ac:spMk id="5" creationId="{00000000-0000-0000-0000-000000000000}"/>
          </ac:spMkLst>
        </pc:spChg>
        <pc:picChg chg="mod">
          <ac:chgData name="Lis, Daniel" userId="46f3e75d-e98d-450e-b586-356ce58157e9" providerId="ADAL" clId="{C9436F25-F3C2-4C12-8823-D85A26759B7D}" dt="2025-04-29T15:54:16.118" v="10" actId="962"/>
          <ac:picMkLst>
            <pc:docMk/>
            <pc:sldMk cId="1608908953" sldId="256"/>
            <ac:picMk id="4" creationId="{00000000-0000-0000-0000-000000000000}"/>
          </ac:picMkLst>
        </pc:picChg>
      </pc:sldChg>
      <pc:sldChg chg="modSp mod">
        <pc:chgData name="Lis, Daniel" userId="46f3e75d-e98d-450e-b586-356ce58157e9" providerId="ADAL" clId="{C9436F25-F3C2-4C12-8823-D85A26759B7D}" dt="2025-04-29T17:15:29.499" v="455" actId="207"/>
        <pc:sldMkLst>
          <pc:docMk/>
          <pc:sldMk cId="3989561718" sldId="258"/>
        </pc:sldMkLst>
        <pc:spChg chg="mod">
          <ac:chgData name="Lis, Daniel" userId="46f3e75d-e98d-450e-b586-356ce58157e9" providerId="ADAL" clId="{C9436F25-F3C2-4C12-8823-D85A26759B7D}" dt="2025-04-29T17:15:29.499" v="455" actId="207"/>
          <ac:spMkLst>
            <pc:docMk/>
            <pc:sldMk cId="3989561718" sldId="258"/>
            <ac:spMk id="2" creationId="{00000000-0000-0000-0000-000000000000}"/>
          </ac:spMkLst>
        </pc:spChg>
        <pc:picChg chg="mod">
          <ac:chgData name="Lis, Daniel" userId="46f3e75d-e98d-450e-b586-356ce58157e9" providerId="ADAL" clId="{C9436F25-F3C2-4C12-8823-D85A26759B7D}" dt="2025-04-29T15:54:29.164" v="12" actId="962"/>
          <ac:picMkLst>
            <pc:docMk/>
            <pc:sldMk cId="3989561718" sldId="258"/>
            <ac:picMk id="4" creationId="{00000000-0000-0000-0000-000000000000}"/>
          </ac:picMkLst>
        </pc:picChg>
      </pc:sldChg>
      <pc:sldChg chg="modSp mod">
        <pc:chgData name="Lis, Daniel" userId="46f3e75d-e98d-450e-b586-356ce58157e9" providerId="ADAL" clId="{C9436F25-F3C2-4C12-8823-D85A26759B7D}" dt="2025-04-29T17:28:14.404" v="492" actId="207"/>
        <pc:sldMkLst>
          <pc:docMk/>
          <pc:sldMk cId="2613162240" sldId="259"/>
        </pc:sldMkLst>
        <pc:spChg chg="mod">
          <ac:chgData name="Lis, Daniel" userId="46f3e75d-e98d-450e-b586-356ce58157e9" providerId="ADAL" clId="{C9436F25-F3C2-4C12-8823-D85A26759B7D}" dt="2025-04-29T17:28:14.404" v="492" actId="207"/>
          <ac:spMkLst>
            <pc:docMk/>
            <pc:sldMk cId="2613162240" sldId="259"/>
            <ac:spMk id="3" creationId="{00000000-0000-0000-0000-000000000000}"/>
          </ac:spMkLst>
        </pc:spChg>
      </pc:sldChg>
      <pc:sldChg chg="modSp mod">
        <pc:chgData name="Lis, Daniel" userId="46f3e75d-e98d-450e-b586-356ce58157e9" providerId="ADAL" clId="{C9436F25-F3C2-4C12-8823-D85A26759B7D}" dt="2025-04-29T15:56:04.282" v="29" actId="962"/>
        <pc:sldMkLst>
          <pc:docMk/>
          <pc:sldMk cId="557756747" sldId="261"/>
        </pc:sldMkLst>
        <pc:picChg chg="mod">
          <ac:chgData name="Lis, Daniel" userId="46f3e75d-e98d-450e-b586-356ce58157e9" providerId="ADAL" clId="{C9436F25-F3C2-4C12-8823-D85A26759B7D}" dt="2025-04-29T15:56:04.282" v="29" actId="962"/>
          <ac:picMkLst>
            <pc:docMk/>
            <pc:sldMk cId="557756747" sldId="261"/>
            <ac:picMk id="4" creationId="{00000000-0000-0000-0000-000000000000}"/>
          </ac:picMkLst>
        </pc:picChg>
      </pc:sldChg>
      <pc:sldChg chg="modSp mod">
        <pc:chgData name="Lis, Daniel" userId="46f3e75d-e98d-450e-b586-356ce58157e9" providerId="ADAL" clId="{C9436F25-F3C2-4C12-8823-D85A26759B7D}" dt="2025-04-29T15:56:26.109" v="31" actId="962"/>
        <pc:sldMkLst>
          <pc:docMk/>
          <pc:sldMk cId="290188621" sldId="262"/>
        </pc:sldMkLst>
        <pc:picChg chg="mod">
          <ac:chgData name="Lis, Daniel" userId="46f3e75d-e98d-450e-b586-356ce58157e9" providerId="ADAL" clId="{C9436F25-F3C2-4C12-8823-D85A26759B7D}" dt="2025-04-29T15:56:26.109" v="31" actId="962"/>
          <ac:picMkLst>
            <pc:docMk/>
            <pc:sldMk cId="290188621" sldId="262"/>
            <ac:picMk id="4" creationId="{00000000-0000-0000-0000-000000000000}"/>
          </ac:picMkLst>
        </pc:picChg>
      </pc:sldChg>
      <pc:sldChg chg="modSp mod">
        <pc:chgData name="Lis, Daniel" userId="46f3e75d-e98d-450e-b586-356ce58157e9" providerId="ADAL" clId="{C9436F25-F3C2-4C12-8823-D85A26759B7D}" dt="2025-04-29T17:22:57.056" v="464" actId="1076"/>
        <pc:sldMkLst>
          <pc:docMk/>
          <pc:sldMk cId="2706670717" sldId="263"/>
        </pc:sldMkLst>
        <pc:spChg chg="mod">
          <ac:chgData name="Lis, Daniel" userId="46f3e75d-e98d-450e-b586-356ce58157e9" providerId="ADAL" clId="{C9436F25-F3C2-4C12-8823-D85A26759B7D}" dt="2025-04-29T17:22:48.118" v="461" actId="14100"/>
          <ac:spMkLst>
            <pc:docMk/>
            <pc:sldMk cId="2706670717" sldId="263"/>
            <ac:spMk id="3" creationId="{00000000-0000-0000-0000-000000000000}"/>
          </ac:spMkLst>
        </pc:spChg>
        <pc:picChg chg="mod">
          <ac:chgData name="Lis, Daniel" userId="46f3e75d-e98d-450e-b586-356ce58157e9" providerId="ADAL" clId="{C9436F25-F3C2-4C12-8823-D85A26759B7D}" dt="2025-04-29T17:22:57.056" v="464" actId="1076"/>
          <ac:picMkLst>
            <pc:docMk/>
            <pc:sldMk cId="2706670717" sldId="263"/>
            <ac:picMk id="5" creationId="{00000000-0000-0000-0000-000000000000}"/>
          </ac:picMkLst>
        </pc:picChg>
      </pc:sldChg>
      <pc:sldChg chg="modSp mod">
        <pc:chgData name="Lis, Daniel" userId="46f3e75d-e98d-450e-b586-356ce58157e9" providerId="ADAL" clId="{C9436F25-F3C2-4C12-8823-D85A26759B7D}" dt="2025-04-29T15:56:34.345" v="33" actId="962"/>
        <pc:sldMkLst>
          <pc:docMk/>
          <pc:sldMk cId="2329013070" sldId="264"/>
        </pc:sldMkLst>
        <pc:picChg chg="mod">
          <ac:chgData name="Lis, Daniel" userId="46f3e75d-e98d-450e-b586-356ce58157e9" providerId="ADAL" clId="{C9436F25-F3C2-4C12-8823-D85A26759B7D}" dt="2025-04-29T15:56:34.345" v="33" actId="962"/>
          <ac:picMkLst>
            <pc:docMk/>
            <pc:sldMk cId="2329013070" sldId="264"/>
            <ac:picMk id="4" creationId="{00000000-0000-0000-0000-000000000000}"/>
          </ac:picMkLst>
        </pc:picChg>
      </pc:sldChg>
      <pc:sldChg chg="modSp mod">
        <pc:chgData name="Lis, Daniel" userId="46f3e75d-e98d-450e-b586-356ce58157e9" providerId="ADAL" clId="{C9436F25-F3C2-4C12-8823-D85A26759B7D}" dt="2025-04-29T17:34:23.775" v="512" actId="207"/>
        <pc:sldMkLst>
          <pc:docMk/>
          <pc:sldMk cId="1890432838" sldId="265"/>
        </pc:sldMkLst>
        <pc:spChg chg="mod">
          <ac:chgData name="Lis, Daniel" userId="46f3e75d-e98d-450e-b586-356ce58157e9" providerId="ADAL" clId="{C9436F25-F3C2-4C12-8823-D85A26759B7D}" dt="2025-04-29T17:34:23.775" v="512" actId="207"/>
          <ac:spMkLst>
            <pc:docMk/>
            <pc:sldMk cId="1890432838" sldId="265"/>
            <ac:spMk id="3" creationId="{00000000-0000-0000-0000-000000000000}"/>
          </ac:spMkLst>
        </pc:spChg>
        <pc:picChg chg="mod">
          <ac:chgData name="Lis, Daniel" userId="46f3e75d-e98d-450e-b586-356ce58157e9" providerId="ADAL" clId="{C9436F25-F3C2-4C12-8823-D85A26759B7D}" dt="2025-04-29T16:01:03.335" v="75" actId="962"/>
          <ac:picMkLst>
            <pc:docMk/>
            <pc:sldMk cId="1890432838" sldId="265"/>
            <ac:picMk id="4" creationId="{00000000-0000-0000-0000-000000000000}"/>
          </ac:picMkLst>
        </pc:picChg>
      </pc:sldChg>
      <pc:sldChg chg="addSp modSp mod">
        <pc:chgData name="Lis, Daniel" userId="46f3e75d-e98d-450e-b586-356ce58157e9" providerId="ADAL" clId="{C9436F25-F3C2-4C12-8823-D85A26759B7D}" dt="2025-04-29T16:05:13.512" v="372" actId="207"/>
        <pc:sldMkLst>
          <pc:docMk/>
          <pc:sldMk cId="1135696702" sldId="266"/>
        </pc:sldMkLst>
        <pc:spChg chg="add mod">
          <ac:chgData name="Lis, Daniel" userId="46f3e75d-e98d-450e-b586-356ce58157e9" providerId="ADAL" clId="{C9436F25-F3C2-4C12-8823-D85A26759B7D}" dt="2025-04-29T16:05:13.512" v="372" actId="207"/>
          <ac:spMkLst>
            <pc:docMk/>
            <pc:sldMk cId="1135696702" sldId="266"/>
            <ac:spMk id="2" creationId="{FC0B98EB-60D8-449F-FB1B-E84386D68DF5}"/>
          </ac:spMkLst>
        </pc:spChg>
        <pc:picChg chg="mod">
          <ac:chgData name="Lis, Daniel" userId="46f3e75d-e98d-450e-b586-356ce58157e9" providerId="ADAL" clId="{C9436F25-F3C2-4C12-8823-D85A26759B7D}" dt="2025-04-29T16:01:05.221" v="77" actId="1076"/>
          <ac:picMkLst>
            <pc:docMk/>
            <pc:sldMk cId="1135696702" sldId="266"/>
            <ac:picMk id="3" creationId="{00000000-0000-0000-0000-000000000000}"/>
          </ac:picMkLst>
        </pc:picChg>
      </pc:sldChg>
      <pc:sldChg chg="delSp modSp mod modAnim">
        <pc:chgData name="Lis, Daniel" userId="46f3e75d-e98d-450e-b586-356ce58157e9" providerId="ADAL" clId="{C9436F25-F3C2-4C12-8823-D85A26759B7D}" dt="2025-04-29T17:22:00.906" v="459" actId="1076"/>
        <pc:sldMkLst>
          <pc:docMk/>
          <pc:sldMk cId="3532688431" sldId="270"/>
        </pc:sldMkLst>
        <pc:spChg chg="mod ord">
          <ac:chgData name="Lis, Daniel" userId="46f3e75d-e98d-450e-b586-356ce58157e9" providerId="ADAL" clId="{C9436F25-F3C2-4C12-8823-D85A26759B7D}" dt="2025-04-29T16:12:13.242" v="445" actId="962"/>
          <ac:spMkLst>
            <pc:docMk/>
            <pc:sldMk cId="3532688431" sldId="270"/>
            <ac:spMk id="2" creationId="{00000000-0000-0000-0000-000000000000}"/>
          </ac:spMkLst>
        </pc:spChg>
        <pc:spChg chg="mod topLvl">
          <ac:chgData name="Lis, Daniel" userId="46f3e75d-e98d-450e-b586-356ce58157e9" providerId="ADAL" clId="{C9436F25-F3C2-4C12-8823-D85A26759B7D}" dt="2025-04-29T16:12:27.389" v="447" actId="962"/>
          <ac:spMkLst>
            <pc:docMk/>
            <pc:sldMk cId="3532688431" sldId="270"/>
            <ac:spMk id="4" creationId="{00000000-0000-0000-0000-000000000000}"/>
          </ac:spMkLst>
        </pc:spChg>
        <pc:spChg chg="mod ord topLvl">
          <ac:chgData name="Lis, Daniel" userId="46f3e75d-e98d-450e-b586-356ce58157e9" providerId="ADAL" clId="{C9436F25-F3C2-4C12-8823-D85A26759B7D}" dt="2025-04-29T17:10:15.823" v="452" actId="13244"/>
          <ac:spMkLst>
            <pc:docMk/>
            <pc:sldMk cId="3532688431" sldId="270"/>
            <ac:spMk id="5" creationId="{00000000-0000-0000-0000-000000000000}"/>
          </ac:spMkLst>
        </pc:spChg>
        <pc:spChg chg="mod ord">
          <ac:chgData name="Lis, Daniel" userId="46f3e75d-e98d-450e-b586-356ce58157e9" providerId="ADAL" clId="{C9436F25-F3C2-4C12-8823-D85A26759B7D}" dt="2025-04-29T17:22:00.906" v="459" actId="1076"/>
          <ac:spMkLst>
            <pc:docMk/>
            <pc:sldMk cId="3532688431" sldId="270"/>
            <ac:spMk id="8" creationId="{00000000-0000-0000-0000-000000000000}"/>
          </ac:spMkLst>
        </pc:spChg>
        <pc:spChg chg="ord">
          <ac:chgData name="Lis, Daniel" userId="46f3e75d-e98d-450e-b586-356ce58157e9" providerId="ADAL" clId="{C9436F25-F3C2-4C12-8823-D85A26759B7D}" dt="2025-04-29T17:10:13.338" v="450" actId="13244"/>
          <ac:spMkLst>
            <pc:docMk/>
            <pc:sldMk cId="3532688431" sldId="270"/>
            <ac:spMk id="12" creationId="{00000000-0000-0000-0000-000000000000}"/>
          </ac:spMkLst>
        </pc:spChg>
        <pc:spChg chg="ord">
          <ac:chgData name="Lis, Daniel" userId="46f3e75d-e98d-450e-b586-356ce58157e9" providerId="ADAL" clId="{C9436F25-F3C2-4C12-8823-D85A26759B7D}" dt="2025-04-29T16:12:03.044" v="439" actId="13244"/>
          <ac:spMkLst>
            <pc:docMk/>
            <pc:sldMk cId="3532688431" sldId="270"/>
            <ac:spMk id="13" creationId="{00000000-0000-0000-0000-000000000000}"/>
          </ac:spMkLst>
        </pc:spChg>
        <pc:grpChg chg="del mod">
          <ac:chgData name="Lis, Daniel" userId="46f3e75d-e98d-450e-b586-356ce58157e9" providerId="ADAL" clId="{C9436F25-F3C2-4C12-8823-D85A26759B7D}" dt="2025-04-29T16:12:23.494" v="446" actId="165"/>
          <ac:grpSpMkLst>
            <pc:docMk/>
            <pc:sldMk cId="3532688431" sldId="270"/>
            <ac:grpSpMk id="7" creationId="{00000000-0000-0000-0000-000000000000}"/>
          </ac:grpSpMkLst>
        </pc:grpChg>
        <pc:picChg chg="mod ord">
          <ac:chgData name="Lis, Daniel" userId="46f3e75d-e98d-450e-b586-356ce58157e9" providerId="ADAL" clId="{C9436F25-F3C2-4C12-8823-D85A26759B7D}" dt="2025-04-29T16:12:40.657" v="449" actId="13244"/>
          <ac:picMkLst>
            <pc:docMk/>
            <pc:sldMk cId="3532688431" sldId="270"/>
            <ac:picMk id="3" creationId="{00000000-0000-0000-0000-000000000000}"/>
          </ac:picMkLst>
        </pc:picChg>
        <pc:cxnChg chg="mod">
          <ac:chgData name="Lis, Daniel" userId="46f3e75d-e98d-450e-b586-356ce58157e9" providerId="ADAL" clId="{C9436F25-F3C2-4C12-8823-D85A26759B7D}" dt="2025-04-29T15:53:53.623" v="0" actId="962"/>
          <ac:cxnSpMkLst>
            <pc:docMk/>
            <pc:sldMk cId="3532688431" sldId="270"/>
            <ac:cxnSpMk id="9" creationId="{00000000-0000-0000-0000-000000000000}"/>
          </ac:cxnSpMkLst>
        </pc:cxnChg>
        <pc:cxnChg chg="mod ord">
          <ac:chgData name="Lis, Daniel" userId="46f3e75d-e98d-450e-b586-356ce58157e9" providerId="ADAL" clId="{C9436F25-F3C2-4C12-8823-D85A26759B7D}" dt="2025-04-29T16:08:05.048" v="413"/>
          <ac:cxnSpMkLst>
            <pc:docMk/>
            <pc:sldMk cId="3532688431" sldId="270"/>
            <ac:cxnSpMk id="10" creationId="{00000000-0000-0000-0000-000000000000}"/>
          </ac:cxnSpMkLst>
        </pc:cxnChg>
        <pc:cxnChg chg="mod topLvl">
          <ac:chgData name="Lis, Daniel" userId="46f3e75d-e98d-450e-b586-356ce58157e9" providerId="ADAL" clId="{C9436F25-F3C2-4C12-8823-D85A26759B7D}" dt="2025-04-29T16:12:28.137" v="448" actId="962"/>
          <ac:cxnSpMkLst>
            <pc:docMk/>
            <pc:sldMk cId="3532688431" sldId="270"/>
            <ac:cxnSpMk id="11" creationId="{00000000-0000-0000-0000-000000000000}"/>
          </ac:cxnSpMkLst>
        </pc:cxnChg>
      </pc:sldChg>
      <pc:sldChg chg="modSp mod">
        <pc:chgData name="Lis, Daniel" userId="46f3e75d-e98d-450e-b586-356ce58157e9" providerId="ADAL" clId="{C9436F25-F3C2-4C12-8823-D85A26759B7D}" dt="2025-04-29T17:22:24.124" v="460" actId="14100"/>
        <pc:sldMkLst>
          <pc:docMk/>
          <pc:sldMk cId="695592225" sldId="271"/>
        </pc:sldMkLst>
        <pc:spChg chg="mod">
          <ac:chgData name="Lis, Daniel" userId="46f3e75d-e98d-450e-b586-356ce58157e9" providerId="ADAL" clId="{C9436F25-F3C2-4C12-8823-D85A26759B7D}" dt="2025-04-29T17:22:24.124" v="460" actId="14100"/>
          <ac:spMkLst>
            <pc:docMk/>
            <pc:sldMk cId="695592225" sldId="271"/>
            <ac:spMk id="3" creationId="{00000000-0000-0000-0000-000000000000}"/>
          </ac:spMkLst>
        </pc:spChg>
      </pc:sldChg>
      <pc:sldChg chg="modSp mod">
        <pc:chgData name="Lis, Daniel" userId="46f3e75d-e98d-450e-b586-356ce58157e9" providerId="ADAL" clId="{C9436F25-F3C2-4C12-8823-D85A26759B7D}" dt="2025-04-29T15:55:35.607" v="25" actId="962"/>
        <pc:sldMkLst>
          <pc:docMk/>
          <pc:sldMk cId="1566101216" sldId="272"/>
        </pc:sldMkLst>
        <pc:picChg chg="mod">
          <ac:chgData name="Lis, Daniel" userId="46f3e75d-e98d-450e-b586-356ce58157e9" providerId="ADAL" clId="{C9436F25-F3C2-4C12-8823-D85A26759B7D}" dt="2025-04-29T15:55:35.607" v="25" actId="962"/>
          <ac:picMkLst>
            <pc:docMk/>
            <pc:sldMk cId="1566101216" sldId="272"/>
            <ac:picMk id="7" creationId="{00000000-0000-0000-0000-000000000000}"/>
          </ac:picMkLst>
        </pc:picChg>
      </pc:sldChg>
      <pc:sldChg chg="modSp mod">
        <pc:chgData name="Lis, Daniel" userId="46f3e75d-e98d-450e-b586-356ce58157e9" providerId="ADAL" clId="{C9436F25-F3C2-4C12-8823-D85A26759B7D}" dt="2025-04-29T16:06:48.143" v="397" actId="13244"/>
        <pc:sldMkLst>
          <pc:docMk/>
          <pc:sldMk cId="4197120988" sldId="276"/>
        </pc:sldMkLst>
        <pc:picChg chg="mod ord">
          <ac:chgData name="Lis, Daniel" userId="46f3e75d-e98d-450e-b586-356ce58157e9" providerId="ADAL" clId="{C9436F25-F3C2-4C12-8823-D85A26759B7D}" dt="2025-04-29T16:06:48.143" v="397" actId="13244"/>
          <ac:picMkLst>
            <pc:docMk/>
            <pc:sldMk cId="4197120988" sldId="276"/>
            <ac:picMk id="4" creationId="{00000000-0000-0000-0000-000000000000}"/>
          </ac:picMkLst>
        </pc:picChg>
      </pc:sldChg>
      <pc:sldChg chg="addSp modSp mod">
        <pc:chgData name="Lis, Daniel" userId="46f3e75d-e98d-450e-b586-356ce58157e9" providerId="ADAL" clId="{C9436F25-F3C2-4C12-8823-D85A26759B7D}" dt="2025-04-29T17:32:42.788" v="510" actId="1076"/>
        <pc:sldMkLst>
          <pc:docMk/>
          <pc:sldMk cId="3235767954" sldId="277"/>
        </pc:sldMkLst>
        <pc:spChg chg="add mod ord">
          <ac:chgData name="Lis, Daniel" userId="46f3e75d-e98d-450e-b586-356ce58157e9" providerId="ADAL" clId="{C9436F25-F3C2-4C12-8823-D85A26759B7D}" dt="2025-04-29T16:09:18.068" v="420" actId="13244"/>
          <ac:spMkLst>
            <pc:docMk/>
            <pc:sldMk cId="3235767954" sldId="277"/>
            <ac:spMk id="2" creationId="{1D5D2ECD-6B0A-BC61-D2B6-B61468912FB7}"/>
          </ac:spMkLst>
        </pc:spChg>
        <pc:spChg chg="ord">
          <ac:chgData name="Lis, Daniel" userId="46f3e75d-e98d-450e-b586-356ce58157e9" providerId="ADAL" clId="{C9436F25-F3C2-4C12-8823-D85A26759B7D}" dt="2025-04-29T16:07:31.656" v="407"/>
          <ac:spMkLst>
            <pc:docMk/>
            <pc:sldMk cId="3235767954" sldId="277"/>
            <ac:spMk id="3" creationId="{00000000-0000-0000-0000-000000000000}"/>
          </ac:spMkLst>
        </pc:spChg>
        <pc:spChg chg="mod">
          <ac:chgData name="Lis, Daniel" userId="46f3e75d-e98d-450e-b586-356ce58157e9" providerId="ADAL" clId="{C9436F25-F3C2-4C12-8823-D85A26759B7D}" dt="2025-04-29T17:32:30.877" v="507" actId="1076"/>
          <ac:spMkLst>
            <pc:docMk/>
            <pc:sldMk cId="3235767954" sldId="277"/>
            <ac:spMk id="8" creationId="{00000000-0000-0000-0000-000000000000}"/>
          </ac:spMkLst>
        </pc:spChg>
        <pc:spChg chg="mod">
          <ac:chgData name="Lis, Daniel" userId="46f3e75d-e98d-450e-b586-356ce58157e9" providerId="ADAL" clId="{C9436F25-F3C2-4C12-8823-D85A26759B7D}" dt="2025-04-29T17:32:38.157" v="508" actId="1076"/>
          <ac:spMkLst>
            <pc:docMk/>
            <pc:sldMk cId="3235767954" sldId="277"/>
            <ac:spMk id="12" creationId="{00000000-0000-0000-0000-000000000000}"/>
          </ac:spMkLst>
        </pc:spChg>
        <pc:spChg chg="mod">
          <ac:chgData name="Lis, Daniel" userId="46f3e75d-e98d-450e-b586-356ce58157e9" providerId="ADAL" clId="{C9436F25-F3C2-4C12-8823-D85A26759B7D}" dt="2025-04-29T17:32:42.788" v="510" actId="1076"/>
          <ac:spMkLst>
            <pc:docMk/>
            <pc:sldMk cId="3235767954" sldId="277"/>
            <ac:spMk id="15" creationId="{00000000-0000-0000-0000-000000000000}"/>
          </ac:spMkLst>
        </pc:spChg>
        <pc:picChg chg="mod">
          <ac:chgData name="Lis, Daniel" userId="46f3e75d-e98d-450e-b586-356ce58157e9" providerId="ADAL" clId="{C9436F25-F3C2-4C12-8823-D85A26759B7D}" dt="2025-04-29T15:55:00.065" v="19" actId="962"/>
          <ac:picMkLst>
            <pc:docMk/>
            <pc:sldMk cId="3235767954" sldId="277"/>
            <ac:picMk id="4" creationId="{00000000-0000-0000-0000-000000000000}"/>
          </ac:picMkLst>
        </pc:picChg>
        <pc:picChg chg="mod">
          <ac:chgData name="Lis, Daniel" userId="46f3e75d-e98d-450e-b586-356ce58157e9" providerId="ADAL" clId="{C9436F25-F3C2-4C12-8823-D85A26759B7D}" dt="2025-04-29T15:55:14.116" v="21" actId="962"/>
          <ac:picMkLst>
            <pc:docMk/>
            <pc:sldMk cId="3235767954" sldId="277"/>
            <ac:picMk id="5" creationId="{00000000-0000-0000-0000-000000000000}"/>
          </ac:picMkLst>
        </pc:picChg>
        <pc:cxnChg chg="mod">
          <ac:chgData name="Lis, Daniel" userId="46f3e75d-e98d-450e-b586-356ce58157e9" providerId="ADAL" clId="{C9436F25-F3C2-4C12-8823-D85A26759B7D}" dt="2025-04-29T17:26:59.401" v="478" actId="14100"/>
          <ac:cxnSpMkLst>
            <pc:docMk/>
            <pc:sldMk cId="3235767954" sldId="277"/>
            <ac:cxnSpMk id="7" creationId="{00000000-0000-0000-0000-000000000000}"/>
          </ac:cxnSpMkLst>
        </pc:cxnChg>
        <pc:cxnChg chg="mod">
          <ac:chgData name="Lis, Daniel" userId="46f3e75d-e98d-450e-b586-356ce58157e9" providerId="ADAL" clId="{C9436F25-F3C2-4C12-8823-D85A26759B7D}" dt="2025-04-29T17:27:05.703" v="480" actId="14100"/>
          <ac:cxnSpMkLst>
            <pc:docMk/>
            <pc:sldMk cId="3235767954" sldId="277"/>
            <ac:cxnSpMk id="11" creationId="{00000000-0000-0000-0000-000000000000}"/>
          </ac:cxnSpMkLst>
        </pc:cxnChg>
        <pc:cxnChg chg="mod">
          <ac:chgData name="Lis, Daniel" userId="46f3e75d-e98d-450e-b586-356ce58157e9" providerId="ADAL" clId="{C9436F25-F3C2-4C12-8823-D85A26759B7D}" dt="2025-04-29T17:27:21.893" v="485" actId="14100"/>
          <ac:cxnSpMkLst>
            <pc:docMk/>
            <pc:sldMk cId="3235767954" sldId="277"/>
            <ac:cxnSpMk id="14" creationId="{00000000-0000-0000-0000-000000000000}"/>
          </ac:cxnSpMkLst>
        </pc:cxnChg>
      </pc:sldChg>
      <pc:sldChg chg="modSp mod">
        <pc:chgData name="Lis, Daniel" userId="46f3e75d-e98d-450e-b586-356ce58157e9" providerId="ADAL" clId="{C9436F25-F3C2-4C12-8823-D85A26759B7D}" dt="2025-04-29T17:27:59.743" v="490" actId="207"/>
        <pc:sldMkLst>
          <pc:docMk/>
          <pc:sldMk cId="2245450502" sldId="279"/>
        </pc:sldMkLst>
        <pc:graphicFrameChg chg="mod modGraphic">
          <ac:chgData name="Lis, Daniel" userId="46f3e75d-e98d-450e-b586-356ce58157e9" providerId="ADAL" clId="{C9436F25-F3C2-4C12-8823-D85A26759B7D}" dt="2025-04-29T17:27:59.743" v="490" actId="207"/>
          <ac:graphicFrameMkLst>
            <pc:docMk/>
            <pc:sldMk cId="2245450502" sldId="279"/>
            <ac:graphicFrameMk id="4" creationId="{00000000-0000-0000-0000-000000000000}"/>
          </ac:graphicFrameMkLst>
        </pc:graphicFrameChg>
      </pc:sldChg>
      <pc:sldChg chg="addSp modSp mod">
        <pc:chgData name="Lis, Daniel" userId="46f3e75d-e98d-450e-b586-356ce58157e9" providerId="ADAL" clId="{C9436F25-F3C2-4C12-8823-D85A26759B7D}" dt="2025-04-29T18:59:35.271" v="561" actId="14100"/>
        <pc:sldMkLst>
          <pc:docMk/>
          <pc:sldMk cId="2118311486" sldId="281"/>
        </pc:sldMkLst>
        <pc:spChg chg="add mod ord">
          <ac:chgData name="Lis, Daniel" userId="46f3e75d-e98d-450e-b586-356ce58157e9" providerId="ADAL" clId="{C9436F25-F3C2-4C12-8823-D85A26759B7D}" dt="2025-04-29T16:09:37.312" v="421" actId="13244"/>
          <ac:spMkLst>
            <pc:docMk/>
            <pc:sldMk cId="2118311486" sldId="281"/>
            <ac:spMk id="2" creationId="{A5CDB704-2D3B-C05C-0FA7-FCEDE78AF83E}"/>
          </ac:spMkLst>
        </pc:spChg>
        <pc:spChg chg="mod">
          <ac:chgData name="Lis, Daniel" userId="46f3e75d-e98d-450e-b586-356ce58157e9" providerId="ADAL" clId="{C9436F25-F3C2-4C12-8823-D85A26759B7D}" dt="2025-04-29T18:59:35.271" v="561" actId="14100"/>
          <ac:spMkLst>
            <pc:docMk/>
            <pc:sldMk cId="2118311486" sldId="281"/>
            <ac:spMk id="3" creationId="{00000000-0000-0000-0000-000000000000}"/>
          </ac:spMkLst>
        </pc:spChg>
        <pc:picChg chg="mod">
          <ac:chgData name="Lis, Daniel" userId="46f3e75d-e98d-450e-b586-356ce58157e9" providerId="ADAL" clId="{C9436F25-F3C2-4C12-8823-D85A26759B7D}" dt="2025-04-29T18:59:01.231" v="555" actId="1076"/>
          <ac:picMkLst>
            <pc:docMk/>
            <pc:sldMk cId="2118311486" sldId="281"/>
            <ac:picMk id="4" creationId="{00000000-0000-0000-0000-000000000000}"/>
          </ac:picMkLst>
        </pc:picChg>
        <pc:cxnChg chg="mod">
          <ac:chgData name="Lis, Daniel" userId="46f3e75d-e98d-450e-b586-356ce58157e9" providerId="ADAL" clId="{C9436F25-F3C2-4C12-8823-D85A26759B7D}" dt="2025-04-29T17:32:13.361" v="506" actId="1076"/>
          <ac:cxnSpMkLst>
            <pc:docMk/>
            <pc:sldMk cId="2118311486" sldId="281"/>
            <ac:cxnSpMk id="6" creationId="{00000000-0000-0000-0000-000000000000}"/>
          </ac:cxnSpMkLst>
        </pc:cxnChg>
      </pc:sldChg>
      <pc:sldChg chg="modSp mod">
        <pc:chgData name="Lis, Daniel" userId="46f3e75d-e98d-450e-b586-356ce58157e9" providerId="ADAL" clId="{C9436F25-F3C2-4C12-8823-D85A26759B7D}" dt="2025-04-29T15:56:42.900" v="35" actId="962"/>
        <pc:sldMkLst>
          <pc:docMk/>
          <pc:sldMk cId="1888747767" sldId="283"/>
        </pc:sldMkLst>
        <pc:picChg chg="mod">
          <ac:chgData name="Lis, Daniel" userId="46f3e75d-e98d-450e-b586-356ce58157e9" providerId="ADAL" clId="{C9436F25-F3C2-4C12-8823-D85A26759B7D}" dt="2025-04-29T15:56:42.900" v="35" actId="962"/>
          <ac:picMkLst>
            <pc:docMk/>
            <pc:sldMk cId="1888747767" sldId="283"/>
            <ac:picMk id="4" creationId="{00000000-0000-0000-0000-000000000000}"/>
          </ac:picMkLst>
        </pc:picChg>
      </pc:sldChg>
      <pc:sldChg chg="modSp mod">
        <pc:chgData name="Lis, Daniel" userId="46f3e75d-e98d-450e-b586-356ce58157e9" providerId="ADAL" clId="{C9436F25-F3C2-4C12-8823-D85A26759B7D}" dt="2025-04-29T16:05:29.939" v="380" actId="20577"/>
        <pc:sldMkLst>
          <pc:docMk/>
          <pc:sldMk cId="3696680704" sldId="285"/>
        </pc:sldMkLst>
        <pc:spChg chg="mod">
          <ac:chgData name="Lis, Daniel" userId="46f3e75d-e98d-450e-b586-356ce58157e9" providerId="ADAL" clId="{C9436F25-F3C2-4C12-8823-D85A26759B7D}" dt="2025-04-29T16:05:29.939" v="380" actId="20577"/>
          <ac:spMkLst>
            <pc:docMk/>
            <pc:sldMk cId="3696680704" sldId="285"/>
            <ac:spMk id="2" creationId="{00000000-0000-0000-0000-000000000000}"/>
          </ac:spMkLst>
        </pc:spChg>
        <pc:picChg chg="mod">
          <ac:chgData name="Lis, Daniel" userId="46f3e75d-e98d-450e-b586-356ce58157e9" providerId="ADAL" clId="{C9436F25-F3C2-4C12-8823-D85A26759B7D}" dt="2025-04-29T15:56:56.218" v="37" actId="962"/>
          <ac:picMkLst>
            <pc:docMk/>
            <pc:sldMk cId="3696680704" sldId="285"/>
            <ac:picMk id="5" creationId="{00000000-0000-0000-0000-000000000000}"/>
          </ac:picMkLst>
        </pc:picChg>
      </pc:sldChg>
      <pc:sldChg chg="addSp modSp mod">
        <pc:chgData name="Lis, Daniel" userId="46f3e75d-e98d-450e-b586-356ce58157e9" providerId="ADAL" clId="{C9436F25-F3C2-4C12-8823-D85A26759B7D}" dt="2025-04-29T16:11:26.260" v="436" actId="13244"/>
        <pc:sldMkLst>
          <pc:docMk/>
          <pc:sldMk cId="101746162" sldId="286"/>
        </pc:sldMkLst>
        <pc:spChg chg="add mod ord">
          <ac:chgData name="Lis, Daniel" userId="46f3e75d-e98d-450e-b586-356ce58157e9" providerId="ADAL" clId="{C9436F25-F3C2-4C12-8823-D85A26759B7D}" dt="2025-04-29T16:11:26.260" v="436" actId="13244"/>
          <ac:spMkLst>
            <pc:docMk/>
            <pc:sldMk cId="101746162" sldId="286"/>
            <ac:spMk id="2" creationId="{0E5E4E2B-AB08-3ECE-CEE8-C7D10EA46969}"/>
          </ac:spMkLst>
        </pc:spChg>
        <pc:picChg chg="mod">
          <ac:chgData name="Lis, Daniel" userId="46f3e75d-e98d-450e-b586-356ce58157e9" providerId="ADAL" clId="{C9436F25-F3C2-4C12-8823-D85A26759B7D}" dt="2025-04-29T16:01:03.335" v="75" actId="962"/>
          <ac:picMkLst>
            <pc:docMk/>
            <pc:sldMk cId="101746162" sldId="286"/>
            <ac:picMk id="7" creationId="{00000000-0000-0000-0000-000000000000}"/>
          </ac:picMkLst>
        </pc:picChg>
      </pc:sldChg>
      <pc:sldChg chg="modSp mod">
        <pc:chgData name="Lis, Daniel" userId="46f3e75d-e98d-450e-b586-356ce58157e9" providerId="ADAL" clId="{C9436F25-F3C2-4C12-8823-D85A26759B7D}" dt="2025-04-29T16:05:36.125" v="384" actId="20577"/>
        <pc:sldMkLst>
          <pc:docMk/>
          <pc:sldMk cId="391656734" sldId="287"/>
        </pc:sldMkLst>
        <pc:spChg chg="mod">
          <ac:chgData name="Lis, Daniel" userId="46f3e75d-e98d-450e-b586-356ce58157e9" providerId="ADAL" clId="{C9436F25-F3C2-4C12-8823-D85A26759B7D}" dt="2025-04-29T16:05:36.125" v="384" actId="20577"/>
          <ac:spMkLst>
            <pc:docMk/>
            <pc:sldMk cId="391656734" sldId="287"/>
            <ac:spMk id="2" creationId="{00000000-0000-0000-0000-000000000000}"/>
          </ac:spMkLst>
        </pc:spChg>
        <pc:picChg chg="mod">
          <ac:chgData name="Lis, Daniel" userId="46f3e75d-e98d-450e-b586-356ce58157e9" providerId="ADAL" clId="{C9436F25-F3C2-4C12-8823-D85A26759B7D}" dt="2025-04-29T15:57:06.802" v="39" actId="962"/>
          <ac:picMkLst>
            <pc:docMk/>
            <pc:sldMk cId="391656734" sldId="287"/>
            <ac:picMk id="5" creationId="{00000000-0000-0000-0000-000000000000}"/>
          </ac:picMkLst>
        </pc:picChg>
      </pc:sldChg>
      <pc:sldChg chg="modSp mod">
        <pc:chgData name="Lis, Daniel" userId="46f3e75d-e98d-450e-b586-356ce58157e9" providerId="ADAL" clId="{C9436F25-F3C2-4C12-8823-D85A26759B7D}" dt="2025-04-29T17:30:54.626" v="498" actId="6549"/>
        <pc:sldMkLst>
          <pc:docMk/>
          <pc:sldMk cId="1215864728" sldId="288"/>
        </pc:sldMkLst>
        <pc:spChg chg="mod">
          <ac:chgData name="Lis, Daniel" userId="46f3e75d-e98d-450e-b586-356ce58157e9" providerId="ADAL" clId="{C9436F25-F3C2-4C12-8823-D85A26759B7D}" dt="2025-04-29T17:30:54.626" v="498" actId="6549"/>
          <ac:spMkLst>
            <pc:docMk/>
            <pc:sldMk cId="1215864728" sldId="288"/>
            <ac:spMk id="2" creationId="{00000000-0000-0000-0000-000000000000}"/>
          </ac:spMkLst>
        </pc:spChg>
        <pc:picChg chg="mod">
          <ac:chgData name="Lis, Daniel" userId="46f3e75d-e98d-450e-b586-356ce58157e9" providerId="ADAL" clId="{C9436F25-F3C2-4C12-8823-D85A26759B7D}" dt="2025-04-29T15:57:35.016" v="43" actId="962"/>
          <ac:picMkLst>
            <pc:docMk/>
            <pc:sldMk cId="1215864728" sldId="288"/>
            <ac:picMk id="5" creationId="{00000000-0000-0000-0000-000000000000}"/>
          </ac:picMkLst>
        </pc:picChg>
        <pc:picChg chg="mod">
          <ac:chgData name="Lis, Daniel" userId="46f3e75d-e98d-450e-b586-356ce58157e9" providerId="ADAL" clId="{C9436F25-F3C2-4C12-8823-D85A26759B7D}" dt="2025-04-29T15:57:24.533" v="41" actId="962"/>
          <ac:picMkLst>
            <pc:docMk/>
            <pc:sldMk cId="1215864728" sldId="288"/>
            <ac:picMk id="6" creationId="{00000000-0000-0000-0000-000000000000}"/>
          </ac:picMkLst>
        </pc:picChg>
      </pc:sldChg>
      <pc:sldChg chg="modSp mod">
        <pc:chgData name="Lis, Daniel" userId="46f3e75d-e98d-450e-b586-356ce58157e9" providerId="ADAL" clId="{C9436F25-F3C2-4C12-8823-D85A26759B7D}" dt="2025-04-29T17:30:59.854" v="502" actId="20577"/>
        <pc:sldMkLst>
          <pc:docMk/>
          <pc:sldMk cId="1271447123" sldId="289"/>
        </pc:sldMkLst>
        <pc:spChg chg="mod">
          <ac:chgData name="Lis, Daniel" userId="46f3e75d-e98d-450e-b586-356ce58157e9" providerId="ADAL" clId="{C9436F25-F3C2-4C12-8823-D85A26759B7D}" dt="2025-04-29T17:30:59.854" v="502" actId="20577"/>
          <ac:spMkLst>
            <pc:docMk/>
            <pc:sldMk cId="1271447123" sldId="289"/>
            <ac:spMk id="2" creationId="{00000000-0000-0000-0000-000000000000}"/>
          </ac:spMkLst>
        </pc:spChg>
        <pc:picChg chg="mod">
          <ac:chgData name="Lis, Daniel" userId="46f3e75d-e98d-450e-b586-356ce58157e9" providerId="ADAL" clId="{C9436F25-F3C2-4C12-8823-D85A26759B7D}" dt="2025-04-29T15:57:45.728" v="45" actId="962"/>
          <ac:picMkLst>
            <pc:docMk/>
            <pc:sldMk cId="1271447123" sldId="289"/>
            <ac:picMk id="4" creationId="{00000000-0000-0000-0000-000000000000}"/>
          </ac:picMkLst>
        </pc:picChg>
        <pc:picChg chg="mod">
          <ac:chgData name="Lis, Daniel" userId="46f3e75d-e98d-450e-b586-356ce58157e9" providerId="ADAL" clId="{C9436F25-F3C2-4C12-8823-D85A26759B7D}" dt="2025-04-29T15:57:55.442" v="47" actId="962"/>
          <ac:picMkLst>
            <pc:docMk/>
            <pc:sldMk cId="1271447123" sldId="289"/>
            <ac:picMk id="5" creationId="{00000000-0000-0000-0000-000000000000}"/>
          </ac:picMkLst>
        </pc:picChg>
        <pc:cxnChg chg="mod">
          <ac:chgData name="Lis, Daniel" userId="46f3e75d-e98d-450e-b586-356ce58157e9" providerId="ADAL" clId="{C9436F25-F3C2-4C12-8823-D85A26759B7D}" dt="2025-04-29T15:53:53.726" v="6" actId="962"/>
          <ac:cxnSpMkLst>
            <pc:docMk/>
            <pc:sldMk cId="1271447123" sldId="289"/>
            <ac:cxnSpMk id="11" creationId="{00000000-0000-0000-0000-000000000000}"/>
          </ac:cxnSpMkLst>
        </pc:cxnChg>
      </pc:sldChg>
      <pc:sldChg chg="addSp modSp mod">
        <pc:chgData name="Lis, Daniel" userId="46f3e75d-e98d-450e-b586-356ce58157e9" providerId="ADAL" clId="{C9436F25-F3C2-4C12-8823-D85A26759B7D}" dt="2025-04-29T16:10:19.098" v="428" actId="13244"/>
        <pc:sldMkLst>
          <pc:docMk/>
          <pc:sldMk cId="4245024282" sldId="290"/>
        </pc:sldMkLst>
        <pc:spChg chg="add mod ord">
          <ac:chgData name="Lis, Daniel" userId="46f3e75d-e98d-450e-b586-356ce58157e9" providerId="ADAL" clId="{C9436F25-F3C2-4C12-8823-D85A26759B7D}" dt="2025-04-29T16:10:19.098" v="428" actId="13244"/>
          <ac:spMkLst>
            <pc:docMk/>
            <pc:sldMk cId="4245024282" sldId="290"/>
            <ac:spMk id="2" creationId="{1CC52E0B-2A09-88AE-DE60-DE9BE64CDA14}"/>
          </ac:spMkLst>
        </pc:spChg>
        <pc:picChg chg="mod">
          <ac:chgData name="Lis, Daniel" userId="46f3e75d-e98d-450e-b586-356ce58157e9" providerId="ADAL" clId="{C9436F25-F3C2-4C12-8823-D85A26759B7D}" dt="2025-04-29T16:01:03.335" v="75" actId="962"/>
          <ac:picMkLst>
            <pc:docMk/>
            <pc:sldMk cId="4245024282" sldId="290"/>
            <ac:picMk id="16" creationId="{00000000-0000-0000-0000-000000000000}"/>
          </ac:picMkLst>
        </pc:picChg>
        <pc:cxnChg chg="mod">
          <ac:chgData name="Lis, Daniel" userId="46f3e75d-e98d-450e-b586-356ce58157e9" providerId="ADAL" clId="{C9436F25-F3C2-4C12-8823-D85A26759B7D}" dt="2025-04-29T15:53:53.741" v="7" actId="962"/>
          <ac:cxnSpMkLst>
            <pc:docMk/>
            <pc:sldMk cId="4245024282" sldId="290"/>
            <ac:cxnSpMk id="18" creationId="{00000000-0000-0000-0000-000000000000}"/>
          </ac:cxnSpMkLst>
        </pc:cxnChg>
      </pc:sldChg>
      <pc:sldChg chg="modSp mod">
        <pc:chgData name="Lis, Daniel" userId="46f3e75d-e98d-450e-b586-356ce58157e9" providerId="ADAL" clId="{C9436F25-F3C2-4C12-8823-D85A26759B7D}" dt="2025-04-29T16:10:00.717" v="425" actId="13244"/>
        <pc:sldMkLst>
          <pc:docMk/>
          <pc:sldMk cId="3177506734" sldId="291"/>
        </pc:sldMkLst>
        <pc:spChg chg="mod ord">
          <ac:chgData name="Lis, Daniel" userId="46f3e75d-e98d-450e-b586-356ce58157e9" providerId="ADAL" clId="{C9436F25-F3C2-4C12-8823-D85A26759B7D}" dt="2025-04-29T16:10:00.717" v="425" actId="13244"/>
          <ac:spMkLst>
            <pc:docMk/>
            <pc:sldMk cId="3177506734" sldId="291"/>
            <ac:spMk id="6" creationId="{00000000-0000-0000-0000-000000000000}"/>
          </ac:spMkLst>
        </pc:spChg>
        <pc:picChg chg="mod">
          <ac:chgData name="Lis, Daniel" userId="46f3e75d-e98d-450e-b586-356ce58157e9" providerId="ADAL" clId="{C9436F25-F3C2-4C12-8823-D85A26759B7D}" dt="2025-04-29T16:01:03.335" v="75" actId="962"/>
          <ac:picMkLst>
            <pc:docMk/>
            <pc:sldMk cId="3177506734" sldId="291"/>
            <ac:picMk id="9" creationId="{00000000-0000-0000-0000-000000000000}"/>
          </ac:picMkLst>
        </pc:picChg>
      </pc:sldChg>
      <pc:sldChg chg="addSp modSp mod">
        <pc:chgData name="Lis, Daniel" userId="46f3e75d-e98d-450e-b586-356ce58157e9" providerId="ADAL" clId="{C9436F25-F3C2-4C12-8823-D85A26759B7D}" dt="2025-04-29T16:10:33.693" v="429" actId="13244"/>
        <pc:sldMkLst>
          <pc:docMk/>
          <pc:sldMk cId="3825222267" sldId="292"/>
        </pc:sldMkLst>
        <pc:spChg chg="add mod ord">
          <ac:chgData name="Lis, Daniel" userId="46f3e75d-e98d-450e-b586-356ce58157e9" providerId="ADAL" clId="{C9436F25-F3C2-4C12-8823-D85A26759B7D}" dt="2025-04-29T16:10:33.693" v="429" actId="13244"/>
          <ac:spMkLst>
            <pc:docMk/>
            <pc:sldMk cId="3825222267" sldId="292"/>
            <ac:spMk id="2" creationId="{626C464C-20C1-34E1-C7E0-690922F91805}"/>
          </ac:spMkLst>
        </pc:spChg>
        <pc:picChg chg="mod">
          <ac:chgData name="Lis, Daniel" userId="46f3e75d-e98d-450e-b586-356ce58157e9" providerId="ADAL" clId="{C9436F25-F3C2-4C12-8823-D85A26759B7D}" dt="2025-04-29T16:01:03.335" v="75" actId="962"/>
          <ac:picMkLst>
            <pc:docMk/>
            <pc:sldMk cId="3825222267" sldId="292"/>
            <ac:picMk id="5" creationId="{00000000-0000-0000-0000-000000000000}"/>
          </ac:picMkLst>
        </pc:picChg>
      </pc:sldChg>
      <pc:sldChg chg="addSp modSp mod">
        <pc:chgData name="Lis, Daniel" userId="46f3e75d-e98d-450e-b586-356ce58157e9" providerId="ADAL" clId="{C9436F25-F3C2-4C12-8823-D85A26759B7D}" dt="2025-04-29T16:11:06.712" v="434" actId="962"/>
        <pc:sldMkLst>
          <pc:docMk/>
          <pc:sldMk cId="4289198364" sldId="293"/>
        </pc:sldMkLst>
        <pc:spChg chg="add mod ord">
          <ac:chgData name="Lis, Daniel" userId="46f3e75d-e98d-450e-b586-356ce58157e9" providerId="ADAL" clId="{C9436F25-F3C2-4C12-8823-D85A26759B7D}" dt="2025-04-29T16:10:39.168" v="430" actId="13244"/>
          <ac:spMkLst>
            <pc:docMk/>
            <pc:sldMk cId="4289198364" sldId="293"/>
            <ac:spMk id="2" creationId="{238CF275-8D7F-0478-C300-41321A1DBB75}"/>
          </ac:spMkLst>
        </pc:spChg>
        <pc:spChg chg="mod">
          <ac:chgData name="Lis, Daniel" userId="46f3e75d-e98d-450e-b586-356ce58157e9" providerId="ADAL" clId="{C9436F25-F3C2-4C12-8823-D85A26759B7D}" dt="2025-04-29T16:11:06.712" v="434" actId="962"/>
          <ac:spMkLst>
            <pc:docMk/>
            <pc:sldMk cId="4289198364" sldId="293"/>
            <ac:spMk id="9" creationId="{00000000-0000-0000-0000-000000000000}"/>
          </ac:spMkLst>
        </pc:spChg>
        <pc:picChg chg="mod">
          <ac:chgData name="Lis, Daniel" userId="46f3e75d-e98d-450e-b586-356ce58157e9" providerId="ADAL" clId="{C9436F25-F3C2-4C12-8823-D85A26759B7D}" dt="2025-04-29T16:01:03.335" v="75" actId="962"/>
          <ac:picMkLst>
            <pc:docMk/>
            <pc:sldMk cId="4289198364" sldId="293"/>
            <ac:picMk id="7" creationId="{00000000-0000-0000-0000-000000000000}"/>
          </ac:picMkLst>
        </pc:picChg>
      </pc:sldChg>
      <pc:sldChg chg="addSp modSp mod">
        <pc:chgData name="Lis, Daniel" userId="46f3e75d-e98d-450e-b586-356ce58157e9" providerId="ADAL" clId="{C9436F25-F3C2-4C12-8823-D85A26759B7D}" dt="2025-04-29T16:11:36.776" v="438" actId="13244"/>
        <pc:sldMkLst>
          <pc:docMk/>
          <pc:sldMk cId="2699809062" sldId="294"/>
        </pc:sldMkLst>
        <pc:spChg chg="add mod ord">
          <ac:chgData name="Lis, Daniel" userId="46f3e75d-e98d-450e-b586-356ce58157e9" providerId="ADAL" clId="{C9436F25-F3C2-4C12-8823-D85A26759B7D}" dt="2025-04-29T16:11:36.776" v="438" actId="13244"/>
          <ac:spMkLst>
            <pc:docMk/>
            <pc:sldMk cId="2699809062" sldId="294"/>
            <ac:spMk id="2" creationId="{79832BBC-C0CC-C34E-9E9C-6680E90DB8B5}"/>
          </ac:spMkLst>
        </pc:spChg>
        <pc:spChg chg="mod">
          <ac:chgData name="Lis, Daniel" userId="46f3e75d-e98d-450e-b586-356ce58157e9" providerId="ADAL" clId="{C9436F25-F3C2-4C12-8823-D85A26759B7D}" dt="2025-04-29T16:11:33.282" v="437" actId="962"/>
          <ac:spMkLst>
            <pc:docMk/>
            <pc:sldMk cId="2699809062" sldId="294"/>
            <ac:spMk id="3" creationId="{00000000-0000-0000-0000-000000000000}"/>
          </ac:spMkLst>
        </pc:spChg>
        <pc:picChg chg="mod">
          <ac:chgData name="Lis, Daniel" userId="46f3e75d-e98d-450e-b586-356ce58157e9" providerId="ADAL" clId="{C9436F25-F3C2-4C12-8823-D85A26759B7D}" dt="2025-04-29T16:01:03.335" v="75" actId="962"/>
          <ac:picMkLst>
            <pc:docMk/>
            <pc:sldMk cId="2699809062" sldId="294"/>
            <ac:picMk id="5" creationId="{00000000-0000-0000-0000-000000000000}"/>
          </ac:picMkLst>
        </pc:picChg>
      </pc:sldChg>
      <pc:sldChg chg="modSp mod">
        <pc:chgData name="Lis, Daniel" userId="46f3e75d-e98d-450e-b586-356ce58157e9" providerId="ADAL" clId="{C9436F25-F3C2-4C12-8823-D85A26759B7D}" dt="2025-04-29T16:05:57.666" v="396" actId="20577"/>
        <pc:sldMkLst>
          <pc:docMk/>
          <pc:sldMk cId="3977506261" sldId="295"/>
        </pc:sldMkLst>
        <pc:spChg chg="mod">
          <ac:chgData name="Lis, Daniel" userId="46f3e75d-e98d-450e-b586-356ce58157e9" providerId="ADAL" clId="{C9436F25-F3C2-4C12-8823-D85A26759B7D}" dt="2025-04-29T16:05:57.666" v="396" actId="20577"/>
          <ac:spMkLst>
            <pc:docMk/>
            <pc:sldMk cId="3977506261" sldId="295"/>
            <ac:spMk id="4" creationId="{00000000-0000-0000-0000-000000000000}"/>
          </ac:spMkLst>
        </pc:spChg>
      </pc:sldChg>
      <pc:sldChg chg="modSp mod">
        <pc:chgData name="Lis, Daniel" userId="46f3e75d-e98d-450e-b586-356ce58157e9" providerId="ADAL" clId="{C9436F25-F3C2-4C12-8823-D85A26759B7D}" dt="2025-04-29T17:23:02.469" v="465" actId="14100"/>
        <pc:sldMkLst>
          <pc:docMk/>
          <pc:sldMk cId="3070434422" sldId="296"/>
        </pc:sldMkLst>
        <pc:spChg chg="mod">
          <ac:chgData name="Lis, Daniel" userId="46f3e75d-e98d-450e-b586-356ce58157e9" providerId="ADAL" clId="{C9436F25-F3C2-4C12-8823-D85A26759B7D}" dt="2025-04-29T17:23:02.469" v="465" actId="14100"/>
          <ac:spMkLst>
            <pc:docMk/>
            <pc:sldMk cId="3070434422" sldId="296"/>
            <ac:spMk id="3" creationId="{00000000-0000-0000-0000-000000000000}"/>
          </ac:spMkLst>
        </pc:spChg>
        <pc:spChg chg="mod ord">
          <ac:chgData name="Lis, Daniel" userId="46f3e75d-e98d-450e-b586-356ce58157e9" providerId="ADAL" clId="{C9436F25-F3C2-4C12-8823-D85A26759B7D}" dt="2025-04-29T16:09:44.659" v="422" actId="13244"/>
          <ac:spMkLst>
            <pc:docMk/>
            <pc:sldMk cId="3070434422" sldId="296"/>
            <ac:spMk id="4" creationId="{00000000-0000-0000-0000-000000000000}"/>
          </ac:spMkLst>
        </pc:spChg>
      </pc:sldChg>
      <pc:sldChg chg="addSp modSp mod">
        <pc:chgData name="Lis, Daniel" userId="46f3e75d-e98d-450e-b586-356ce58157e9" providerId="ADAL" clId="{C9436F25-F3C2-4C12-8823-D85A26759B7D}" dt="2025-04-29T16:11:20.241" v="435" actId="13244"/>
        <pc:sldMkLst>
          <pc:docMk/>
          <pc:sldMk cId="978337467" sldId="297"/>
        </pc:sldMkLst>
        <pc:spChg chg="add mod ord">
          <ac:chgData name="Lis, Daniel" userId="46f3e75d-e98d-450e-b586-356ce58157e9" providerId="ADAL" clId="{C9436F25-F3C2-4C12-8823-D85A26759B7D}" dt="2025-04-29T16:11:20.241" v="435" actId="13244"/>
          <ac:spMkLst>
            <pc:docMk/>
            <pc:sldMk cId="978337467" sldId="297"/>
            <ac:spMk id="2" creationId="{A831681C-2805-AF2A-16C2-DD7F7EA79EB7}"/>
          </ac:spMkLst>
        </pc:spChg>
        <pc:picChg chg="mod">
          <ac:chgData name="Lis, Daniel" userId="46f3e75d-e98d-450e-b586-356ce58157e9" providerId="ADAL" clId="{C9436F25-F3C2-4C12-8823-D85A26759B7D}" dt="2025-04-29T16:01:03.335" v="75" actId="962"/>
          <ac:picMkLst>
            <pc:docMk/>
            <pc:sldMk cId="978337467" sldId="297"/>
            <ac:picMk id="7"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DD762-4DDA-4B8D-9A3C-23D8B526CFAD}" type="doc">
      <dgm:prSet loTypeId="urn:microsoft.com/office/officeart/2005/8/layout/hProcess9" loCatId="process" qsTypeId="urn:microsoft.com/office/officeart/2005/8/quickstyle/simple1" qsCatId="simple" csTypeId="urn:microsoft.com/office/officeart/2005/8/colors/accent1_2" csCatId="accent1" phldr="1"/>
      <dgm:spPr/>
    </dgm:pt>
    <dgm:pt modelId="{42C2AA60-ECE6-41C6-ABF4-5C32B797885A}">
      <dgm:prSet phldrT="[Text]" custT="1"/>
      <dgm:spPr/>
      <dgm:t>
        <a:bodyPr/>
        <a:lstStyle/>
        <a:p>
          <a:r>
            <a:rPr lang="en-US" sz="2000" dirty="0">
              <a:solidFill>
                <a:schemeClr val="bg1"/>
              </a:solidFill>
            </a:rPr>
            <a:t>Receipts/</a:t>
          </a:r>
          <a:br>
            <a:rPr lang="en-US" sz="2000" dirty="0">
              <a:solidFill>
                <a:schemeClr val="bg1"/>
              </a:solidFill>
            </a:rPr>
          </a:br>
          <a:r>
            <a:rPr lang="en-US" sz="2000" dirty="0">
              <a:solidFill>
                <a:schemeClr val="bg1"/>
              </a:solidFill>
            </a:rPr>
            <a:t>Payment Log</a:t>
          </a:r>
        </a:p>
      </dgm:t>
    </dgm:pt>
    <dgm:pt modelId="{118A4DF1-9CD4-45C3-BD57-51A20503E601}" type="parTrans" cxnId="{33DC8BE0-2C11-4EFD-840E-B0C2B388E0D6}">
      <dgm:prSet/>
      <dgm:spPr/>
      <dgm:t>
        <a:bodyPr/>
        <a:lstStyle/>
        <a:p>
          <a:endParaRPr lang="en-US">
            <a:solidFill>
              <a:schemeClr val="tx1"/>
            </a:solidFill>
          </a:endParaRPr>
        </a:p>
      </dgm:t>
    </dgm:pt>
    <dgm:pt modelId="{80A33B98-8FC3-4B91-9EC4-499C345E63EE}" type="sibTrans" cxnId="{33DC8BE0-2C11-4EFD-840E-B0C2B388E0D6}">
      <dgm:prSet/>
      <dgm:spPr/>
      <dgm:t>
        <a:bodyPr/>
        <a:lstStyle/>
        <a:p>
          <a:endParaRPr lang="en-US">
            <a:solidFill>
              <a:schemeClr val="tx1"/>
            </a:solidFill>
          </a:endParaRPr>
        </a:p>
      </dgm:t>
    </dgm:pt>
    <dgm:pt modelId="{6AABA65B-5173-49C0-9EE5-362DA5FD382D}">
      <dgm:prSet phldrT="[Text]" custT="1"/>
      <dgm:spPr/>
      <dgm:t>
        <a:bodyPr/>
        <a:lstStyle/>
        <a:p>
          <a:r>
            <a:rPr lang="en-US" sz="2000" dirty="0">
              <a:solidFill>
                <a:schemeClr val="bg1"/>
              </a:solidFill>
            </a:rPr>
            <a:t>Bank Deposits</a:t>
          </a:r>
        </a:p>
      </dgm:t>
    </dgm:pt>
    <dgm:pt modelId="{F4DAD255-E251-4F2B-A947-DBA4B615ED09}" type="parTrans" cxnId="{2A550050-7CB8-4D4F-9D42-5783108E9873}">
      <dgm:prSet/>
      <dgm:spPr/>
      <dgm:t>
        <a:bodyPr/>
        <a:lstStyle/>
        <a:p>
          <a:endParaRPr lang="en-US">
            <a:solidFill>
              <a:schemeClr val="tx1"/>
            </a:solidFill>
          </a:endParaRPr>
        </a:p>
      </dgm:t>
    </dgm:pt>
    <dgm:pt modelId="{1D516E0C-1DD8-4D74-B7AB-160947C4DCBF}" type="sibTrans" cxnId="{2A550050-7CB8-4D4F-9D42-5783108E9873}">
      <dgm:prSet/>
      <dgm:spPr/>
      <dgm:t>
        <a:bodyPr/>
        <a:lstStyle/>
        <a:p>
          <a:endParaRPr lang="en-US">
            <a:solidFill>
              <a:schemeClr val="tx1"/>
            </a:solidFill>
          </a:endParaRPr>
        </a:p>
      </dgm:t>
    </dgm:pt>
    <dgm:pt modelId="{CAB6978A-D9EB-46DB-9EF0-0537E7C5C387}">
      <dgm:prSet phldrT="[Text]" custT="1"/>
      <dgm:spPr/>
      <dgm:t>
        <a:bodyPr/>
        <a:lstStyle/>
        <a:p>
          <a:r>
            <a:rPr lang="en-US" sz="2000" dirty="0">
              <a:solidFill>
                <a:schemeClr val="bg1"/>
              </a:solidFill>
            </a:rPr>
            <a:t>KFS Entries</a:t>
          </a:r>
        </a:p>
      </dgm:t>
    </dgm:pt>
    <dgm:pt modelId="{501F0493-21D9-4722-B5E0-76161D8CD11F}" type="parTrans" cxnId="{2C380DF6-510D-4596-AAE2-047B7FDBBC20}">
      <dgm:prSet/>
      <dgm:spPr/>
      <dgm:t>
        <a:bodyPr/>
        <a:lstStyle/>
        <a:p>
          <a:endParaRPr lang="en-US">
            <a:solidFill>
              <a:schemeClr val="tx1"/>
            </a:solidFill>
          </a:endParaRPr>
        </a:p>
      </dgm:t>
    </dgm:pt>
    <dgm:pt modelId="{283083E8-EEBA-4F0A-BB69-2544D8E2E11C}" type="sibTrans" cxnId="{2C380DF6-510D-4596-AAE2-047B7FDBBC20}">
      <dgm:prSet/>
      <dgm:spPr/>
      <dgm:t>
        <a:bodyPr/>
        <a:lstStyle/>
        <a:p>
          <a:endParaRPr lang="en-US">
            <a:solidFill>
              <a:schemeClr val="tx1"/>
            </a:solidFill>
          </a:endParaRPr>
        </a:p>
      </dgm:t>
    </dgm:pt>
    <dgm:pt modelId="{407708D4-4CDE-414A-9286-1F464EBF8CE9}" type="pres">
      <dgm:prSet presAssocID="{AEFDD762-4DDA-4B8D-9A3C-23D8B526CFAD}" presName="CompostProcess" presStyleCnt="0">
        <dgm:presLayoutVars>
          <dgm:dir/>
          <dgm:resizeHandles val="exact"/>
        </dgm:presLayoutVars>
      </dgm:prSet>
      <dgm:spPr/>
    </dgm:pt>
    <dgm:pt modelId="{E17B43A4-57E2-4442-957B-33B839CBD781}" type="pres">
      <dgm:prSet presAssocID="{AEFDD762-4DDA-4B8D-9A3C-23D8B526CFAD}" presName="arrow" presStyleLbl="bgShp" presStyleIdx="0" presStyleCnt="1"/>
      <dgm:spPr/>
    </dgm:pt>
    <dgm:pt modelId="{A0D2E1DE-6BCD-4143-83C9-9D00CF485A4B}" type="pres">
      <dgm:prSet presAssocID="{AEFDD762-4DDA-4B8D-9A3C-23D8B526CFAD}" presName="linearProcess" presStyleCnt="0"/>
      <dgm:spPr/>
    </dgm:pt>
    <dgm:pt modelId="{1F2AE454-1303-4285-AC34-3F43D736EDAE}" type="pres">
      <dgm:prSet presAssocID="{42C2AA60-ECE6-41C6-ABF4-5C32B797885A}" presName="textNode" presStyleLbl="node1" presStyleIdx="0" presStyleCnt="3">
        <dgm:presLayoutVars>
          <dgm:bulletEnabled val="1"/>
        </dgm:presLayoutVars>
      </dgm:prSet>
      <dgm:spPr/>
    </dgm:pt>
    <dgm:pt modelId="{A30764D9-0F39-4FE4-BE62-307CCC808DEC}" type="pres">
      <dgm:prSet presAssocID="{80A33B98-8FC3-4B91-9EC4-499C345E63EE}" presName="sibTrans" presStyleCnt="0"/>
      <dgm:spPr/>
    </dgm:pt>
    <dgm:pt modelId="{E69630E2-053C-43C9-8248-4F02DC9EC7B5}" type="pres">
      <dgm:prSet presAssocID="{6AABA65B-5173-49C0-9EE5-362DA5FD382D}" presName="textNode" presStyleLbl="node1" presStyleIdx="1" presStyleCnt="3">
        <dgm:presLayoutVars>
          <dgm:bulletEnabled val="1"/>
        </dgm:presLayoutVars>
      </dgm:prSet>
      <dgm:spPr/>
    </dgm:pt>
    <dgm:pt modelId="{788DAB70-3AE3-4CD1-8D16-9E7DE48CAD10}" type="pres">
      <dgm:prSet presAssocID="{1D516E0C-1DD8-4D74-B7AB-160947C4DCBF}" presName="sibTrans" presStyleCnt="0"/>
      <dgm:spPr/>
    </dgm:pt>
    <dgm:pt modelId="{F2C8EA63-301D-4AE6-9B97-82E54E5BC39F}" type="pres">
      <dgm:prSet presAssocID="{CAB6978A-D9EB-46DB-9EF0-0537E7C5C387}" presName="textNode" presStyleLbl="node1" presStyleIdx="2" presStyleCnt="3">
        <dgm:presLayoutVars>
          <dgm:bulletEnabled val="1"/>
        </dgm:presLayoutVars>
      </dgm:prSet>
      <dgm:spPr/>
    </dgm:pt>
  </dgm:ptLst>
  <dgm:cxnLst>
    <dgm:cxn modelId="{4CB5E462-5429-42EB-897D-DA737C421976}" type="presOf" srcId="{AEFDD762-4DDA-4B8D-9A3C-23D8B526CFAD}" destId="{407708D4-4CDE-414A-9286-1F464EBF8CE9}" srcOrd="0" destOrd="0" presId="urn:microsoft.com/office/officeart/2005/8/layout/hProcess9"/>
    <dgm:cxn modelId="{2A550050-7CB8-4D4F-9D42-5783108E9873}" srcId="{AEFDD762-4DDA-4B8D-9A3C-23D8B526CFAD}" destId="{6AABA65B-5173-49C0-9EE5-362DA5FD382D}" srcOrd="1" destOrd="0" parTransId="{F4DAD255-E251-4F2B-A947-DBA4B615ED09}" sibTransId="{1D516E0C-1DD8-4D74-B7AB-160947C4DCBF}"/>
    <dgm:cxn modelId="{15582FB8-7717-4649-B0E9-3F959D8A50B7}" type="presOf" srcId="{42C2AA60-ECE6-41C6-ABF4-5C32B797885A}" destId="{1F2AE454-1303-4285-AC34-3F43D736EDAE}" srcOrd="0" destOrd="0" presId="urn:microsoft.com/office/officeart/2005/8/layout/hProcess9"/>
    <dgm:cxn modelId="{1174C4B8-2BFD-42BF-A6F2-7F992AD2B86F}" type="presOf" srcId="{6AABA65B-5173-49C0-9EE5-362DA5FD382D}" destId="{E69630E2-053C-43C9-8248-4F02DC9EC7B5}" srcOrd="0" destOrd="0" presId="urn:microsoft.com/office/officeart/2005/8/layout/hProcess9"/>
    <dgm:cxn modelId="{5FEF6CDB-72B2-42C2-AA48-7602A2335095}" type="presOf" srcId="{CAB6978A-D9EB-46DB-9EF0-0537E7C5C387}" destId="{F2C8EA63-301D-4AE6-9B97-82E54E5BC39F}" srcOrd="0" destOrd="0" presId="urn:microsoft.com/office/officeart/2005/8/layout/hProcess9"/>
    <dgm:cxn modelId="{33DC8BE0-2C11-4EFD-840E-B0C2B388E0D6}" srcId="{AEFDD762-4DDA-4B8D-9A3C-23D8B526CFAD}" destId="{42C2AA60-ECE6-41C6-ABF4-5C32B797885A}" srcOrd="0" destOrd="0" parTransId="{118A4DF1-9CD4-45C3-BD57-51A20503E601}" sibTransId="{80A33B98-8FC3-4B91-9EC4-499C345E63EE}"/>
    <dgm:cxn modelId="{2C380DF6-510D-4596-AAE2-047B7FDBBC20}" srcId="{AEFDD762-4DDA-4B8D-9A3C-23D8B526CFAD}" destId="{CAB6978A-D9EB-46DB-9EF0-0537E7C5C387}" srcOrd="2" destOrd="0" parTransId="{501F0493-21D9-4722-B5E0-76161D8CD11F}" sibTransId="{283083E8-EEBA-4F0A-BB69-2544D8E2E11C}"/>
    <dgm:cxn modelId="{FC5E2470-0406-4EC4-B8DF-2D8DC6650CC6}" type="presParOf" srcId="{407708D4-4CDE-414A-9286-1F464EBF8CE9}" destId="{E17B43A4-57E2-4442-957B-33B839CBD781}" srcOrd="0" destOrd="0" presId="urn:microsoft.com/office/officeart/2005/8/layout/hProcess9"/>
    <dgm:cxn modelId="{43F7DD8C-2384-4D8A-AE99-FD4E7BF4DDD7}" type="presParOf" srcId="{407708D4-4CDE-414A-9286-1F464EBF8CE9}" destId="{A0D2E1DE-6BCD-4143-83C9-9D00CF485A4B}" srcOrd="1" destOrd="0" presId="urn:microsoft.com/office/officeart/2005/8/layout/hProcess9"/>
    <dgm:cxn modelId="{9834E6E0-4E16-42F3-9240-5B102A45086D}" type="presParOf" srcId="{A0D2E1DE-6BCD-4143-83C9-9D00CF485A4B}" destId="{1F2AE454-1303-4285-AC34-3F43D736EDAE}" srcOrd="0" destOrd="0" presId="urn:microsoft.com/office/officeart/2005/8/layout/hProcess9"/>
    <dgm:cxn modelId="{69D5BC97-7FC4-4B39-BB5A-09B47D29D95B}" type="presParOf" srcId="{A0D2E1DE-6BCD-4143-83C9-9D00CF485A4B}" destId="{A30764D9-0F39-4FE4-BE62-307CCC808DEC}" srcOrd="1" destOrd="0" presId="urn:microsoft.com/office/officeart/2005/8/layout/hProcess9"/>
    <dgm:cxn modelId="{A7F5336D-7948-43B8-96BE-BC86614F62E2}" type="presParOf" srcId="{A0D2E1DE-6BCD-4143-83C9-9D00CF485A4B}" destId="{E69630E2-053C-43C9-8248-4F02DC9EC7B5}" srcOrd="2" destOrd="0" presId="urn:microsoft.com/office/officeart/2005/8/layout/hProcess9"/>
    <dgm:cxn modelId="{3D492C8D-6BEE-48FA-A92A-80F047DD8747}" type="presParOf" srcId="{A0D2E1DE-6BCD-4143-83C9-9D00CF485A4B}" destId="{788DAB70-3AE3-4CD1-8D16-9E7DE48CAD10}" srcOrd="3" destOrd="0" presId="urn:microsoft.com/office/officeart/2005/8/layout/hProcess9"/>
    <dgm:cxn modelId="{1A0CBD1D-49C9-4780-8B05-F0DB10B6D77E}" type="presParOf" srcId="{A0D2E1DE-6BCD-4143-83C9-9D00CF485A4B}" destId="{F2C8EA63-301D-4AE6-9B97-82E54E5BC39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B43A4-57E2-4442-957B-33B839CBD781}">
      <dsp:nvSpPr>
        <dsp:cNvPr id="0" name=""/>
        <dsp:cNvSpPr/>
      </dsp:nvSpPr>
      <dsp:spPr>
        <a:xfrm>
          <a:off x="469899" y="0"/>
          <a:ext cx="5325532" cy="269144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2AE454-1303-4285-AC34-3F43D736EDAE}">
      <dsp:nvSpPr>
        <dsp:cNvPr id="0" name=""/>
        <dsp:cNvSpPr/>
      </dsp:nvSpPr>
      <dsp:spPr>
        <a:xfrm>
          <a:off x="0" y="807432"/>
          <a:ext cx="1879599" cy="10765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Receipts/</a:t>
          </a:r>
          <a:br>
            <a:rPr lang="en-US" sz="2000" kern="1200" dirty="0">
              <a:solidFill>
                <a:schemeClr val="bg1"/>
              </a:solidFill>
            </a:rPr>
          </a:br>
          <a:r>
            <a:rPr lang="en-US" sz="2000" kern="1200" dirty="0">
              <a:solidFill>
                <a:schemeClr val="bg1"/>
              </a:solidFill>
            </a:rPr>
            <a:t>Payment Log</a:t>
          </a:r>
        </a:p>
      </dsp:txBody>
      <dsp:txXfrm>
        <a:off x="52554" y="859986"/>
        <a:ext cx="1774491" cy="971468"/>
      </dsp:txXfrm>
    </dsp:sp>
    <dsp:sp modelId="{E69630E2-053C-43C9-8248-4F02DC9EC7B5}">
      <dsp:nvSpPr>
        <dsp:cNvPr id="0" name=""/>
        <dsp:cNvSpPr/>
      </dsp:nvSpPr>
      <dsp:spPr>
        <a:xfrm>
          <a:off x="2192866" y="807432"/>
          <a:ext cx="1879599" cy="10765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Bank Deposits</a:t>
          </a:r>
        </a:p>
      </dsp:txBody>
      <dsp:txXfrm>
        <a:off x="2245420" y="859986"/>
        <a:ext cx="1774491" cy="971468"/>
      </dsp:txXfrm>
    </dsp:sp>
    <dsp:sp modelId="{F2C8EA63-301D-4AE6-9B97-82E54E5BC39F}">
      <dsp:nvSpPr>
        <dsp:cNvPr id="0" name=""/>
        <dsp:cNvSpPr/>
      </dsp:nvSpPr>
      <dsp:spPr>
        <a:xfrm>
          <a:off x="4385732" y="807432"/>
          <a:ext cx="1879599" cy="10765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KFS Entries</a:t>
          </a:r>
        </a:p>
      </dsp:txBody>
      <dsp:txXfrm>
        <a:off x="4438286" y="859986"/>
        <a:ext cx="1774491" cy="9714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7BBD4-B51F-426C-ADCF-D34FE41FA73E}" type="datetimeFigureOut">
              <a:rPr lang="en-US" smtClean="0"/>
              <a:t>4/29/2025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401F1-6D9A-482B-89F2-149F6EB022C7}" type="slidenum">
              <a:rPr lang="en-US" smtClean="0"/>
              <a:t>‹#›</a:t>
            </a:fld>
            <a:endParaRPr lang="en-US" dirty="0"/>
          </a:p>
        </p:txBody>
      </p:sp>
    </p:spTree>
    <p:extLst>
      <p:ext uri="{BB962C8B-B14F-4D97-AF65-F5344CB8AC3E}">
        <p14:creationId xmlns:p14="http://schemas.microsoft.com/office/powerpoint/2010/main" val="2790014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667718-DAA5-4A40-A455-A60825229DD1}"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239516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667718-DAA5-4A40-A455-A60825229DD1}"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2823271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667718-DAA5-4A40-A455-A60825229DD1}"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28920-D58E-462A-8AFC-F1B1418D9FB7}"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82808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667718-DAA5-4A40-A455-A60825229DD1}"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4021727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667718-DAA5-4A40-A455-A60825229DD1}"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28920-D58E-462A-8AFC-F1B1418D9FB7}"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5604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667718-DAA5-4A40-A455-A60825229DD1}"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1844758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667718-DAA5-4A40-A455-A60825229DD1}"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424085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667718-DAA5-4A40-A455-A60825229DD1}"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1997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667718-DAA5-4A40-A455-A60825229DD1}"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3727251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667718-DAA5-4A40-A455-A60825229DD1}"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184364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667718-DAA5-4A40-A455-A60825229DD1}" type="datetimeFigureOut">
              <a:rPr lang="en-US" smtClean="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75370088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667718-DAA5-4A40-A455-A60825229DD1}" type="datetimeFigureOut">
              <a:rPr lang="en-US" smtClean="0"/>
              <a:t>4/29/2025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32907656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667718-DAA5-4A40-A455-A60825229DD1}" type="datetimeFigureOut">
              <a:rPr lang="en-US" smtClean="0"/>
              <a:t>4/29/2025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401726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67718-DAA5-4A40-A455-A60825229DD1}" type="datetimeFigureOut">
              <a:rPr lang="en-US" smtClean="0"/>
              <a:t>4/29/2025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172514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667718-DAA5-4A40-A455-A60825229DD1}" type="datetimeFigureOut">
              <a:rPr lang="en-US" smtClean="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294559452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667718-DAA5-4A40-A455-A60825229DD1}" type="datetimeFigureOut">
              <a:rPr lang="en-US" smtClean="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1140392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667718-DAA5-4A40-A455-A60825229DD1}" type="datetimeFigureOut">
              <a:rPr lang="en-US" smtClean="0"/>
              <a:t>4/29/2025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3128920-D58E-462A-8AFC-F1B1418D9FB7}" type="slidenum">
              <a:rPr lang="en-US" smtClean="0"/>
              <a:t>‹#›</a:t>
            </a:fld>
            <a:endParaRPr lang="en-US" dirty="0"/>
          </a:p>
        </p:txBody>
      </p:sp>
    </p:spTree>
    <p:extLst>
      <p:ext uri="{BB962C8B-B14F-4D97-AF65-F5344CB8AC3E}">
        <p14:creationId xmlns:p14="http://schemas.microsoft.com/office/powerpoint/2010/main" val="392388436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uscurrency.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accountspayable.uconn.edu/important-information-regarding-record-retention-when-using-kf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cashoperations@uconn.edu"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788677"/>
            <a:ext cx="7766936" cy="1646302"/>
          </a:xfrm>
        </p:spPr>
        <p:txBody>
          <a:bodyPr/>
          <a:lstStyle/>
          <a:p>
            <a:r>
              <a:rPr lang="en-US" dirty="0">
                <a:solidFill>
                  <a:schemeClr val="accent2"/>
                </a:solidFill>
              </a:rPr>
              <a:t>Depositing Procedures</a:t>
            </a:r>
          </a:p>
        </p:txBody>
      </p:sp>
      <p:sp>
        <p:nvSpPr>
          <p:cNvPr id="3" name="Subtitle 2"/>
          <p:cNvSpPr>
            <a:spLocks noGrp="1"/>
          </p:cNvSpPr>
          <p:nvPr>
            <p:ph type="subTitle" idx="1"/>
          </p:nvPr>
        </p:nvSpPr>
        <p:spPr>
          <a:xfrm>
            <a:off x="1507067" y="2434979"/>
            <a:ext cx="7766936" cy="1096899"/>
          </a:xfrm>
        </p:spPr>
        <p:txBody>
          <a:bodyPr>
            <a:normAutofit fontScale="62500" lnSpcReduction="20000"/>
          </a:bodyPr>
          <a:lstStyle/>
          <a:p>
            <a:r>
              <a:rPr lang="en-US" dirty="0">
                <a:solidFill>
                  <a:schemeClr val="tx1"/>
                </a:solidFill>
              </a:rPr>
              <a:t>Office of the Bursar – Cash Operations</a:t>
            </a:r>
          </a:p>
          <a:p>
            <a:r>
              <a:rPr lang="en-US" dirty="0">
                <a:solidFill>
                  <a:schemeClr val="tx1"/>
                </a:solidFill>
              </a:rPr>
              <a:t>Sherri Manis</a:t>
            </a:r>
          </a:p>
          <a:p>
            <a:r>
              <a:rPr lang="en-US" dirty="0">
                <a:solidFill>
                  <a:schemeClr val="tx1"/>
                </a:solidFill>
              </a:rPr>
              <a:t>Alyse Lofman-Kwapien</a:t>
            </a:r>
          </a:p>
          <a:p>
            <a:r>
              <a:rPr lang="en-US" dirty="0">
                <a:solidFill>
                  <a:schemeClr val="tx1"/>
                </a:solidFill>
              </a:rPr>
              <a:t>cashoperations@uconn.edu</a:t>
            </a:r>
          </a:p>
        </p:txBody>
      </p:sp>
      <p:pic>
        <p:nvPicPr>
          <p:cNvPr id="4" name="Picture 3" descr="Piggy bank"/>
          <p:cNvPicPr>
            <a:picLocks noChangeAspect="1"/>
          </p:cNvPicPr>
          <p:nvPr/>
        </p:nvPicPr>
        <p:blipFill>
          <a:blip r:embed="rId2"/>
          <a:stretch>
            <a:fillRect/>
          </a:stretch>
        </p:blipFill>
        <p:spPr>
          <a:xfrm>
            <a:off x="498235" y="3706567"/>
            <a:ext cx="3228975" cy="2943225"/>
          </a:xfrm>
          <a:prstGeom prst="rect">
            <a:avLst/>
          </a:prstGeom>
        </p:spPr>
      </p:pic>
      <p:sp>
        <p:nvSpPr>
          <p:cNvPr id="5" name="TextBox 4"/>
          <p:cNvSpPr txBox="1"/>
          <p:nvPr/>
        </p:nvSpPr>
        <p:spPr>
          <a:xfrm>
            <a:off x="7353763" y="6342015"/>
            <a:ext cx="1920240" cy="307777"/>
          </a:xfrm>
          <a:prstGeom prst="rect">
            <a:avLst/>
          </a:prstGeom>
          <a:noFill/>
        </p:spPr>
        <p:txBody>
          <a:bodyPr wrap="square" rtlCol="0">
            <a:spAutoFit/>
          </a:bodyPr>
          <a:lstStyle/>
          <a:p>
            <a:r>
              <a:rPr lang="en-US" sz="1400" dirty="0"/>
              <a:t>As of March 2017</a:t>
            </a:r>
          </a:p>
        </p:txBody>
      </p:sp>
    </p:spTree>
    <p:extLst>
      <p:ext uri="{BB962C8B-B14F-4D97-AF65-F5344CB8AC3E}">
        <p14:creationId xmlns:p14="http://schemas.microsoft.com/office/powerpoint/2010/main" val="1608908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Wait….What Will </a:t>
            </a:r>
            <a:r>
              <a:rPr lang="en-US" i="1" dirty="0"/>
              <a:t>that</a:t>
            </a:r>
            <a:r>
              <a:rPr lang="en-US" dirty="0"/>
              <a:t> Look Like?</a:t>
            </a:r>
          </a:p>
        </p:txBody>
      </p:sp>
      <p:sp>
        <p:nvSpPr>
          <p:cNvPr id="3" name="Content Placeholder 2"/>
          <p:cNvSpPr>
            <a:spLocks noGrp="1"/>
          </p:cNvSpPr>
          <p:nvPr>
            <p:ph idx="1"/>
          </p:nvPr>
        </p:nvSpPr>
        <p:spPr>
          <a:xfrm>
            <a:off x="677334" y="1473201"/>
            <a:ext cx="8596668" cy="5198532"/>
          </a:xfrm>
        </p:spPr>
        <p:txBody>
          <a:bodyPr/>
          <a:lstStyle/>
          <a:p>
            <a:r>
              <a:rPr lang="en-US" dirty="0"/>
              <a:t>Jann’s cash/check totals for the week are as follows:</a:t>
            </a:r>
          </a:p>
          <a:p>
            <a:pPr lvl="1"/>
            <a:r>
              <a:rPr lang="en-US" dirty="0"/>
              <a:t>Monday  - $20.00 cash   40.00 check</a:t>
            </a:r>
          </a:p>
          <a:p>
            <a:pPr lvl="1"/>
            <a:r>
              <a:rPr lang="en-US" dirty="0"/>
              <a:t>Tuesday – no payments</a:t>
            </a:r>
          </a:p>
          <a:p>
            <a:pPr lvl="1"/>
            <a:r>
              <a:rPr lang="en-US" dirty="0"/>
              <a:t>Wednesday – no payments</a:t>
            </a:r>
          </a:p>
          <a:p>
            <a:pPr lvl="1"/>
            <a:r>
              <a:rPr lang="en-US" dirty="0"/>
              <a:t>Thursday – no cash  $20.00 check</a:t>
            </a:r>
          </a:p>
          <a:p>
            <a:pPr lvl="1"/>
            <a:r>
              <a:rPr lang="en-US" dirty="0"/>
              <a:t>Friday – $25.00 cash  $20.00 check</a:t>
            </a:r>
          </a:p>
          <a:p>
            <a:r>
              <a:rPr lang="en-US" dirty="0"/>
              <a:t>KFS </a:t>
            </a:r>
            <a:r>
              <a:rPr lang="en-US" dirty="0" err="1"/>
              <a:t>eDocs</a:t>
            </a:r>
            <a:r>
              <a:rPr lang="en-US" dirty="0"/>
              <a:t> for the week:</a:t>
            </a:r>
          </a:p>
          <a:p>
            <a:pPr lvl="1"/>
            <a:r>
              <a:rPr lang="en-US" dirty="0"/>
              <a:t>Monday – </a:t>
            </a:r>
            <a:r>
              <a:rPr lang="en-US" dirty="0" err="1"/>
              <a:t>eDoc</a:t>
            </a:r>
            <a:r>
              <a:rPr lang="en-US" dirty="0"/>
              <a:t> for $60.00</a:t>
            </a:r>
          </a:p>
          <a:p>
            <a:pPr lvl="1"/>
            <a:r>
              <a:rPr lang="en-US" dirty="0"/>
              <a:t>Tuesday &amp; Wednesday – no </a:t>
            </a:r>
            <a:r>
              <a:rPr lang="en-US" dirty="0" err="1"/>
              <a:t>eDocs</a:t>
            </a:r>
            <a:endParaRPr lang="en-US" dirty="0"/>
          </a:p>
          <a:p>
            <a:pPr lvl="1"/>
            <a:r>
              <a:rPr lang="en-US" dirty="0"/>
              <a:t>Thursday – </a:t>
            </a:r>
            <a:r>
              <a:rPr lang="en-US" dirty="0" err="1"/>
              <a:t>eDoc</a:t>
            </a:r>
            <a:r>
              <a:rPr lang="en-US" dirty="0"/>
              <a:t> for $20.00</a:t>
            </a:r>
          </a:p>
          <a:p>
            <a:pPr lvl="1"/>
            <a:r>
              <a:rPr lang="en-US" dirty="0"/>
              <a:t>Friday – </a:t>
            </a:r>
            <a:r>
              <a:rPr lang="en-US" dirty="0" err="1"/>
              <a:t>eDoc</a:t>
            </a:r>
            <a:r>
              <a:rPr lang="en-US" dirty="0"/>
              <a:t> for $45.00 and deposit to the bank/</a:t>
            </a:r>
            <a:r>
              <a:rPr lang="en-US" dirty="0" err="1"/>
              <a:t>CashOps</a:t>
            </a:r>
            <a:r>
              <a:rPr lang="en-US" dirty="0"/>
              <a:t> of $45.00 cash, $80.00 check</a:t>
            </a:r>
          </a:p>
          <a:p>
            <a:r>
              <a:rPr lang="en-US" dirty="0"/>
              <a:t>Total </a:t>
            </a:r>
            <a:r>
              <a:rPr lang="en-US" dirty="0" err="1"/>
              <a:t>eDocs</a:t>
            </a:r>
            <a:r>
              <a:rPr lang="en-US" dirty="0"/>
              <a:t> submitted for the week will equal the one bank/</a:t>
            </a:r>
            <a:r>
              <a:rPr lang="en-US" dirty="0" err="1"/>
              <a:t>CashOps</a:t>
            </a:r>
            <a:r>
              <a:rPr lang="en-US" dirty="0"/>
              <a:t> deposit.</a:t>
            </a:r>
          </a:p>
          <a:p>
            <a:r>
              <a:rPr lang="en-US" dirty="0"/>
              <a:t>If $500 threshold is reached, more than one deposit will be required.</a:t>
            </a:r>
          </a:p>
          <a:p>
            <a:pPr lvl="1"/>
            <a:endParaRPr lang="en-US" dirty="0"/>
          </a:p>
        </p:txBody>
      </p:sp>
    </p:spTree>
    <p:extLst>
      <p:ext uri="{BB962C8B-B14F-4D97-AF65-F5344CB8AC3E}">
        <p14:creationId xmlns:p14="http://schemas.microsoft.com/office/powerpoint/2010/main" val="421857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a:t>
            </a:r>
            <a:r>
              <a:rPr lang="en-US" dirty="0" err="1"/>
              <a:t>eDoc</a:t>
            </a:r>
            <a:r>
              <a:rPr lang="en-US" dirty="0"/>
              <a:t> Should I Submit?</a:t>
            </a:r>
          </a:p>
        </p:txBody>
      </p:sp>
      <p:sp>
        <p:nvSpPr>
          <p:cNvPr id="3" name="Content Placeholder 2"/>
          <p:cNvSpPr>
            <a:spLocks noGrp="1"/>
          </p:cNvSpPr>
          <p:nvPr>
            <p:ph idx="1"/>
          </p:nvPr>
        </p:nvSpPr>
        <p:spPr>
          <a:xfrm>
            <a:off x="677334" y="1853018"/>
            <a:ext cx="8596668" cy="3880773"/>
          </a:xfrm>
        </p:spPr>
        <p:txBody>
          <a:bodyPr/>
          <a:lstStyle/>
          <a:p>
            <a:r>
              <a:rPr lang="en-US" dirty="0"/>
              <a:t>Cash Receipts (CR) </a:t>
            </a:r>
            <a:r>
              <a:rPr lang="en-US" dirty="0" err="1"/>
              <a:t>eDocs</a:t>
            </a:r>
            <a:r>
              <a:rPr lang="en-US" dirty="0"/>
              <a:t> are used when cash and/or checks are brought to Cash Operations for deposit.  </a:t>
            </a:r>
          </a:p>
          <a:p>
            <a:pPr lvl="1"/>
            <a:r>
              <a:rPr lang="en-US" dirty="0"/>
              <a:t>Cash and check received the same day can be recorded together on one CR.</a:t>
            </a:r>
          </a:p>
          <a:p>
            <a:r>
              <a:rPr lang="en-US" dirty="0"/>
              <a:t>Advance Deposit (AD) </a:t>
            </a:r>
            <a:r>
              <a:rPr lang="en-US" dirty="0" err="1"/>
              <a:t>eDocs</a:t>
            </a:r>
            <a:r>
              <a:rPr lang="en-US" dirty="0"/>
              <a:t> are used when funds are credited directly to Bank of America and do not come through Cash Operations. </a:t>
            </a:r>
          </a:p>
          <a:p>
            <a:pPr lvl="1"/>
            <a:r>
              <a:rPr lang="en-US" dirty="0"/>
              <a:t>This includes: RDS check deposits, Regional campuses and other off-campus locations, Dunbar Cash Vault deposits, Wire/ACH payments</a:t>
            </a:r>
          </a:p>
          <a:p>
            <a:pPr lvl="1"/>
            <a:r>
              <a:rPr lang="en-US" dirty="0"/>
              <a:t>Cash and check received the same day can be recorded together on one AD but each currency amount must be listed separately on the Advance Deposit tab</a:t>
            </a:r>
          </a:p>
          <a:p>
            <a:r>
              <a:rPr lang="en-US" dirty="0"/>
              <a:t>See separate </a:t>
            </a:r>
            <a:r>
              <a:rPr lang="en-US" dirty="0" err="1"/>
              <a:t>eDoc</a:t>
            </a:r>
            <a:r>
              <a:rPr lang="en-US" dirty="0"/>
              <a:t> instructions for further information</a:t>
            </a:r>
          </a:p>
          <a:p>
            <a:pPr lvl="1"/>
            <a:r>
              <a:rPr lang="en-US" dirty="0"/>
              <a:t>Note: Documentation agreeing to the deposit total must be attached to each </a:t>
            </a:r>
            <a:r>
              <a:rPr lang="en-US" dirty="0" err="1"/>
              <a:t>eDoc</a:t>
            </a:r>
            <a:endParaRPr lang="en-US" dirty="0"/>
          </a:p>
        </p:txBody>
      </p:sp>
    </p:spTree>
    <p:extLst>
      <p:ext uri="{BB962C8B-B14F-4D97-AF65-F5344CB8AC3E}">
        <p14:creationId xmlns:p14="http://schemas.microsoft.com/office/powerpoint/2010/main" val="196811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Counterfeit Bill Detection</a:t>
            </a:r>
          </a:p>
        </p:txBody>
      </p:sp>
      <p:sp>
        <p:nvSpPr>
          <p:cNvPr id="3" name="Content Placeholder 2"/>
          <p:cNvSpPr>
            <a:spLocks noGrp="1"/>
          </p:cNvSpPr>
          <p:nvPr>
            <p:ph idx="1"/>
          </p:nvPr>
        </p:nvSpPr>
        <p:spPr>
          <a:xfrm>
            <a:off x="677333" y="1270000"/>
            <a:ext cx="9036683" cy="5205956"/>
          </a:xfrm>
        </p:spPr>
        <p:txBody>
          <a:bodyPr/>
          <a:lstStyle/>
          <a:p>
            <a:r>
              <a:rPr lang="en-US" dirty="0"/>
              <a:t>Counterfeit bills usually have a different feel from authentic bills. Be aware of any difference in texture when handling bills. This can be the first indication the bill might be fraudulent.</a:t>
            </a:r>
          </a:p>
          <a:p>
            <a:r>
              <a:rPr lang="en-US" dirty="0"/>
              <a:t>Mark each bill (we recommend $20 bills and higher) with a counterfeit detecting marker. Markers will draw an invisible or yellow line on an authentic bill, but show black/ dark brown on a fake bill. Please note that markers may not always give accurate results and other detection methods should be used as well.</a:t>
            </a:r>
          </a:p>
          <a:p>
            <a:r>
              <a:rPr lang="en-US" dirty="0"/>
              <a:t>Observe other security features of each bill:</a:t>
            </a:r>
          </a:p>
          <a:p>
            <a:pPr lvl="1"/>
            <a:r>
              <a:rPr lang="en-US" dirty="0"/>
              <a:t>There is a thin vertical strip containing text that spells out the bill’s denomination (for example, USA TWENTY).</a:t>
            </a:r>
          </a:p>
          <a:p>
            <a:pPr lvl="1"/>
            <a:r>
              <a:rPr lang="en-US" dirty="0"/>
              <a:t>Color shifting ink- the numeral in the lower right hand corner of new series bills (except 5’s) has color shifting ink from green to black.</a:t>
            </a:r>
          </a:p>
          <a:p>
            <a:pPr lvl="1"/>
            <a:r>
              <a:rPr lang="en-US" dirty="0"/>
              <a:t>To learn about other security features you can visit </a:t>
            </a:r>
            <a:r>
              <a:rPr lang="en-US" u="sng" dirty="0">
                <a:solidFill>
                  <a:srgbClr val="00B0F0"/>
                </a:solidFill>
                <a:hlinkClick r:id="rId2"/>
              </a:rPr>
              <a:t>https://uscurrency.gov/</a:t>
            </a:r>
            <a:endParaRPr lang="en-US" dirty="0">
              <a:solidFill>
                <a:srgbClr val="00B0F0"/>
              </a:solidFill>
            </a:endParaRPr>
          </a:p>
          <a:p>
            <a:pPr lvl="1"/>
            <a:endParaRPr lang="en-US" dirty="0"/>
          </a:p>
          <a:p>
            <a:pPr lvl="1"/>
            <a:endParaRPr lang="en-US" dirty="0"/>
          </a:p>
          <a:p>
            <a:endParaRPr lang="en-US" dirty="0"/>
          </a:p>
        </p:txBody>
      </p:sp>
    </p:spTree>
    <p:extLst>
      <p:ext uri="{BB962C8B-B14F-4D97-AF65-F5344CB8AC3E}">
        <p14:creationId xmlns:p14="http://schemas.microsoft.com/office/powerpoint/2010/main" val="695592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43" y="304800"/>
            <a:ext cx="8596668" cy="1320800"/>
          </a:xfrm>
        </p:spPr>
        <p:txBody>
          <a:bodyPr/>
          <a:lstStyle/>
          <a:p>
            <a:r>
              <a:rPr lang="en-US" dirty="0"/>
              <a:t>Actions to Take When a Fraudulent Bill is Detected:</a:t>
            </a:r>
          </a:p>
        </p:txBody>
      </p:sp>
      <p:sp>
        <p:nvSpPr>
          <p:cNvPr id="3" name="Content Placeholder 2"/>
          <p:cNvSpPr>
            <a:spLocks noGrp="1"/>
          </p:cNvSpPr>
          <p:nvPr>
            <p:ph idx="1"/>
          </p:nvPr>
        </p:nvSpPr>
        <p:spPr>
          <a:xfrm>
            <a:off x="660401" y="2015067"/>
            <a:ext cx="8596668" cy="3880773"/>
          </a:xfrm>
        </p:spPr>
        <p:txBody>
          <a:bodyPr/>
          <a:lstStyle/>
          <a:p>
            <a:r>
              <a:rPr lang="en-US" dirty="0"/>
              <a:t>Call UCPD as soon as possible after receipt of the suspected bill. They will send officers to your location. Also notify Cash Operations to assist with necessary reporting.</a:t>
            </a:r>
          </a:p>
          <a:p>
            <a:r>
              <a:rPr lang="en-US" dirty="0"/>
              <a:t>Ask person presenting bill to stay until officers arrive but </a:t>
            </a:r>
            <a:r>
              <a:rPr lang="en-US" i="1" dirty="0"/>
              <a:t>do not</a:t>
            </a:r>
            <a:r>
              <a:rPr lang="en-US" dirty="0"/>
              <a:t> force them. If they opt to leave, take note of physical characteristics of person to give an accurate description to police.</a:t>
            </a:r>
          </a:p>
          <a:p>
            <a:r>
              <a:rPr lang="en-US" dirty="0"/>
              <a:t>Make note of name or student ID# if any form of ID was checked and mark down any other identifying information from the transaction.</a:t>
            </a:r>
          </a:p>
          <a:p>
            <a:r>
              <a:rPr lang="en-US" dirty="0"/>
              <a:t>Do not </a:t>
            </a:r>
            <a:r>
              <a:rPr lang="en-US" i="1" dirty="0"/>
              <a:t>over</a:t>
            </a:r>
            <a:r>
              <a:rPr lang="en-US" dirty="0"/>
              <a:t>-handle the bill. The best practice is to put it in a plastic bag to protect it until police arrive.</a:t>
            </a:r>
          </a:p>
          <a:p>
            <a:endParaRPr lang="en-US" dirty="0"/>
          </a:p>
          <a:p>
            <a:endParaRPr lang="en-US" dirty="0"/>
          </a:p>
        </p:txBody>
      </p:sp>
    </p:spTree>
    <p:extLst>
      <p:ext uri="{BB962C8B-B14F-4D97-AF65-F5344CB8AC3E}">
        <p14:creationId xmlns:p14="http://schemas.microsoft.com/office/powerpoint/2010/main" val="1272118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DB704-2D3B-C05C-0FA7-FCEDE78AF83E}"/>
              </a:ext>
            </a:extLst>
          </p:cNvPr>
          <p:cNvSpPr>
            <a:spLocks noGrp="1"/>
          </p:cNvSpPr>
          <p:nvPr>
            <p:ph type="title"/>
          </p:nvPr>
        </p:nvSpPr>
        <p:spPr>
          <a:xfrm>
            <a:off x="677334" y="-1075438"/>
            <a:ext cx="8596668" cy="1320800"/>
          </a:xfrm>
        </p:spPr>
        <p:txBody>
          <a:bodyPr/>
          <a:lstStyle/>
          <a:p>
            <a:r>
              <a:rPr lang="en-US" dirty="0">
                <a:solidFill>
                  <a:schemeClr val="tx1"/>
                </a:solidFill>
              </a:rPr>
              <a:t>Counterfeit Bills</a:t>
            </a:r>
          </a:p>
        </p:txBody>
      </p:sp>
      <p:sp>
        <p:nvSpPr>
          <p:cNvPr id="3" name="Content Placeholder 2"/>
          <p:cNvSpPr>
            <a:spLocks noGrp="1"/>
          </p:cNvSpPr>
          <p:nvPr>
            <p:ph idx="1"/>
          </p:nvPr>
        </p:nvSpPr>
        <p:spPr>
          <a:xfrm>
            <a:off x="4251960" y="1307939"/>
            <a:ext cx="4787868" cy="3634451"/>
          </a:xfrm>
        </p:spPr>
        <p:txBody>
          <a:bodyPr/>
          <a:lstStyle/>
          <a:p>
            <a:pPr marL="3657600" lvl="8" indent="0">
              <a:buNone/>
            </a:pPr>
            <a:r>
              <a:rPr lang="en-US" dirty="0"/>
              <a:t>                                                          </a:t>
            </a:r>
            <a:br>
              <a:rPr lang="en-US" dirty="0"/>
            </a:br>
            <a:r>
              <a:rPr lang="en-US" dirty="0"/>
              <a:t>                                                                       </a:t>
            </a:r>
            <a:br>
              <a:rPr lang="en-US" dirty="0"/>
            </a:br>
            <a:r>
              <a:rPr lang="en-US" dirty="0"/>
              <a:t>                                                                  </a:t>
            </a:r>
          </a:p>
          <a:p>
            <a:pPr marL="3657600" lvl="8" indent="0">
              <a:buNone/>
            </a:pPr>
            <a:endParaRPr lang="en-US" dirty="0"/>
          </a:p>
          <a:p>
            <a:pPr marL="3657600" lvl="8" indent="0">
              <a:buNone/>
            </a:pPr>
            <a:endParaRPr lang="en-US" dirty="0"/>
          </a:p>
          <a:p>
            <a:pPr marL="3657600" lvl="8" indent="0">
              <a:buNone/>
            </a:pPr>
            <a:endParaRPr lang="en-US" dirty="0"/>
          </a:p>
          <a:p>
            <a:pPr marL="3657600" lvl="8" indent="0">
              <a:buNone/>
            </a:pPr>
            <a:endParaRPr lang="en-US" dirty="0"/>
          </a:p>
          <a:p>
            <a:pPr marL="3657600" lvl="8" indent="0">
              <a:buNone/>
            </a:pPr>
            <a:endParaRPr lang="en-US" dirty="0"/>
          </a:p>
          <a:p>
            <a:pPr marL="3657600" lvl="8" indent="0">
              <a:buNone/>
            </a:pPr>
            <a:endParaRPr lang="en-US" dirty="0"/>
          </a:p>
          <a:p>
            <a:pPr marL="3657600" lvl="8" indent="0">
              <a:buNone/>
            </a:pPr>
            <a:r>
              <a:rPr lang="en-US" dirty="0"/>
              <a:t> </a:t>
            </a:r>
            <a:r>
              <a:rPr lang="en-US" sz="1800" dirty="0"/>
              <a:t>Possible Fake</a:t>
            </a:r>
          </a:p>
          <a:p>
            <a:endParaRPr lang="en-US" dirty="0"/>
          </a:p>
        </p:txBody>
      </p:sp>
      <p:pic>
        <p:nvPicPr>
          <p:cNvPr id="4" name="Picture 3" descr="Real vs. fake $20.00 bi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24" y="1031917"/>
            <a:ext cx="6411609" cy="4131733"/>
          </a:xfrm>
          <a:prstGeom prst="rect">
            <a:avLst/>
          </a:prstGeom>
        </p:spPr>
      </p:pic>
      <p:cxnSp>
        <p:nvCxnSpPr>
          <p:cNvPr id="6" name="Straight Arrow Connector 5">
            <a:extLst>
              <a:ext uri="{C183D7F6-B498-43B3-948B-1728B52AA6E4}">
                <adec:decorative xmlns:adec="http://schemas.microsoft.com/office/drawing/2017/decorative" val="1"/>
              </a:ext>
            </a:extLst>
          </p:cNvPr>
          <p:cNvCxnSpPr/>
          <p:nvPr/>
        </p:nvCxnSpPr>
        <p:spPr>
          <a:xfrm flipH="1">
            <a:off x="6096000" y="4198112"/>
            <a:ext cx="1557866" cy="6547"/>
          </a:xfrm>
          <a:prstGeom prst="straightConnector1">
            <a:avLst/>
          </a:prstGeom>
          <a:ln w="1079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31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991" y="250371"/>
            <a:ext cx="8596668" cy="1320800"/>
          </a:xfrm>
        </p:spPr>
        <p:txBody>
          <a:bodyPr/>
          <a:lstStyle/>
          <a:p>
            <a:r>
              <a:rPr lang="en-US" dirty="0"/>
              <a:t>Payment Log</a:t>
            </a:r>
          </a:p>
        </p:txBody>
      </p:sp>
      <p:pic>
        <p:nvPicPr>
          <p:cNvPr id="7" name="Picture 6" descr="Sample department payment log"/>
          <p:cNvPicPr>
            <a:picLocks noChangeAspect="1"/>
          </p:cNvPicPr>
          <p:nvPr/>
        </p:nvPicPr>
        <p:blipFill>
          <a:blip r:embed="rId2"/>
          <a:stretch>
            <a:fillRect/>
          </a:stretch>
        </p:blipFill>
        <p:spPr>
          <a:xfrm>
            <a:off x="625325" y="1693381"/>
            <a:ext cx="9188711" cy="3275433"/>
          </a:xfrm>
          <a:prstGeom prst="rect">
            <a:avLst/>
          </a:prstGeom>
        </p:spPr>
      </p:pic>
    </p:spTree>
    <p:extLst>
      <p:ext uri="{BB962C8B-B14F-4D97-AF65-F5344CB8AC3E}">
        <p14:creationId xmlns:p14="http://schemas.microsoft.com/office/powerpoint/2010/main" val="1566101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Log Your Payments? </a:t>
            </a:r>
          </a:p>
        </p:txBody>
      </p:sp>
      <p:sp>
        <p:nvSpPr>
          <p:cNvPr id="3" name="Content Placeholder 2"/>
          <p:cNvSpPr>
            <a:spLocks noGrp="1"/>
          </p:cNvSpPr>
          <p:nvPr>
            <p:ph idx="1"/>
          </p:nvPr>
        </p:nvSpPr>
        <p:spPr>
          <a:xfrm>
            <a:off x="677334" y="1659467"/>
            <a:ext cx="8596668" cy="4381895"/>
          </a:xfrm>
        </p:spPr>
        <p:txBody>
          <a:bodyPr/>
          <a:lstStyle/>
          <a:p>
            <a:r>
              <a:rPr lang="en-US" dirty="0"/>
              <a:t>The log provides a clear picture of all payments received on a given day</a:t>
            </a:r>
          </a:p>
          <a:p>
            <a:r>
              <a:rPr lang="en-US" dirty="0"/>
              <a:t>Provides supporting documentation to balance your cash/checks against</a:t>
            </a:r>
          </a:p>
          <a:p>
            <a:r>
              <a:rPr lang="en-US" dirty="0"/>
              <a:t>Gives reconcilers the information they need to verify funds are credited in KFS, and credited accurately</a:t>
            </a:r>
          </a:p>
          <a:p>
            <a:r>
              <a:rPr lang="en-US" dirty="0"/>
              <a:t>Payment logs can be used for payments received in the mail as well as in-person.  Note: Receipts must still be used for in-person payments even if logged.</a:t>
            </a:r>
          </a:p>
          <a:p>
            <a:endParaRPr lang="en-US" dirty="0"/>
          </a:p>
          <a:p>
            <a:endParaRPr lang="en-US" dirty="0"/>
          </a:p>
        </p:txBody>
      </p:sp>
      <p:graphicFrame>
        <p:nvGraphicFramePr>
          <p:cNvPr id="4" name="Diagram 3" descr="Payment logging workflow"/>
          <p:cNvGraphicFramePr/>
          <p:nvPr>
            <p:extLst>
              <p:ext uri="{D42A27DB-BD31-4B8C-83A1-F6EECF244321}">
                <p14:modId xmlns:p14="http://schemas.microsoft.com/office/powerpoint/2010/main" val="2400703516"/>
              </p:ext>
            </p:extLst>
          </p:nvPr>
        </p:nvGraphicFramePr>
        <p:xfrm>
          <a:off x="1256902" y="3959525"/>
          <a:ext cx="6265332" cy="2691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545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Timeliness of Deposit – </a:t>
            </a:r>
            <a:br>
              <a:rPr lang="en-US" dirty="0"/>
            </a:br>
            <a:r>
              <a:rPr lang="en-US" i="1" dirty="0"/>
              <a:t>When</a:t>
            </a:r>
            <a:r>
              <a:rPr lang="en-US" dirty="0"/>
              <a:t> Do I Deposit? </a:t>
            </a:r>
          </a:p>
        </p:txBody>
      </p:sp>
      <p:sp>
        <p:nvSpPr>
          <p:cNvPr id="3" name="Content Placeholder 2"/>
          <p:cNvSpPr>
            <a:spLocks noGrp="1"/>
          </p:cNvSpPr>
          <p:nvPr>
            <p:ph idx="1"/>
          </p:nvPr>
        </p:nvSpPr>
        <p:spPr>
          <a:xfrm>
            <a:off x="677334" y="1930400"/>
            <a:ext cx="8596668" cy="3880773"/>
          </a:xfrm>
        </p:spPr>
        <p:txBody>
          <a:bodyPr>
            <a:normAutofit lnSpcReduction="10000"/>
          </a:bodyPr>
          <a:lstStyle/>
          <a:p>
            <a:r>
              <a:rPr lang="en-US" dirty="0"/>
              <a:t>Connecticut State Statute 4-32 states that all deposits totaling $500.00 and over </a:t>
            </a:r>
            <a:r>
              <a:rPr lang="en-US" b="1" i="1" u="sng" dirty="0"/>
              <a:t>must</a:t>
            </a:r>
            <a:r>
              <a:rPr lang="en-US" dirty="0"/>
              <a:t> be deposited by end of the following business day.</a:t>
            </a:r>
          </a:p>
          <a:p>
            <a:r>
              <a:rPr lang="en-US" dirty="0"/>
              <a:t>Any deposit under $500.00 must be deposited within 7 calendar days of being received.</a:t>
            </a:r>
          </a:p>
          <a:p>
            <a:r>
              <a:rPr lang="en-US" dirty="0"/>
              <a:t>Regardless of the amount of deposit, both Cash Operations and Auditors agree that the proper KFS </a:t>
            </a:r>
            <a:r>
              <a:rPr lang="en-US" dirty="0" err="1"/>
              <a:t>eDoc</a:t>
            </a:r>
            <a:r>
              <a:rPr lang="en-US" dirty="0"/>
              <a:t> should be completed same-day payment is received.</a:t>
            </a:r>
          </a:p>
          <a:p>
            <a:r>
              <a:rPr lang="en-US" dirty="0"/>
              <a:t>All checks received in person or by mail must have the received date stamped or written on the back of them. This lets Cash Operations know when a check was received so we can evaluate compliance with State Statute.</a:t>
            </a:r>
          </a:p>
          <a:p>
            <a:r>
              <a:rPr lang="en-US" dirty="0"/>
              <a:t>Additionally, make a note in the notes and attachments section of each </a:t>
            </a:r>
            <a:r>
              <a:rPr lang="en-US" dirty="0" err="1"/>
              <a:t>eDoc</a:t>
            </a:r>
            <a:r>
              <a:rPr lang="en-US" dirty="0"/>
              <a:t> as to when each deposit was received by your department and attach the supporting documentation, including receipts, payment logs, etc.</a:t>
            </a:r>
          </a:p>
        </p:txBody>
      </p:sp>
    </p:spTree>
    <p:extLst>
      <p:ext uri="{BB962C8B-B14F-4D97-AF65-F5344CB8AC3E}">
        <p14:creationId xmlns:p14="http://schemas.microsoft.com/office/powerpoint/2010/main" val="1115938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Segregation of Duties</a:t>
            </a:r>
          </a:p>
        </p:txBody>
      </p:sp>
      <p:sp>
        <p:nvSpPr>
          <p:cNvPr id="3" name="Content Placeholder 2"/>
          <p:cNvSpPr>
            <a:spLocks noGrp="1"/>
          </p:cNvSpPr>
          <p:nvPr>
            <p:ph idx="1"/>
          </p:nvPr>
        </p:nvSpPr>
        <p:spPr>
          <a:xfrm>
            <a:off x="677334" y="1923986"/>
            <a:ext cx="7414480" cy="4263872"/>
          </a:xfrm>
        </p:spPr>
        <p:txBody>
          <a:bodyPr/>
          <a:lstStyle/>
          <a:p>
            <a:r>
              <a:rPr lang="en-US" dirty="0"/>
              <a:t>Segregation of duties is important in business offices to prevent fraud and error. It a fundamental building block of risk management and internal controls.</a:t>
            </a:r>
          </a:p>
          <a:p>
            <a:r>
              <a:rPr lang="en-US" dirty="0"/>
              <a:t>What we expect in an office is that one person should not be accepting, processing, depositing, and reconciling the deposit. Multiple people should be involved in the process from start to finish. </a:t>
            </a:r>
          </a:p>
          <a:p>
            <a:r>
              <a:rPr lang="en-US" dirty="0"/>
              <a:t>We understand that some departments are limited in the number of staff members available for these functions, but wherever possible this should be the ultimate goal. </a:t>
            </a:r>
          </a:p>
          <a:p>
            <a:endParaRPr lang="en-US" dirty="0"/>
          </a:p>
        </p:txBody>
      </p:sp>
      <p:pic>
        <p:nvPicPr>
          <p:cNvPr id="4" name="Picture 3" descr="Hands joined together"/>
          <p:cNvPicPr>
            <a:picLocks noChangeAspect="1"/>
          </p:cNvPicPr>
          <p:nvPr/>
        </p:nvPicPr>
        <p:blipFill>
          <a:blip r:embed="rId2"/>
          <a:stretch>
            <a:fillRect/>
          </a:stretch>
        </p:blipFill>
        <p:spPr>
          <a:xfrm>
            <a:off x="8282835" y="4063783"/>
            <a:ext cx="3733800" cy="2124075"/>
          </a:xfrm>
          <a:prstGeom prst="rect">
            <a:avLst/>
          </a:prstGeom>
        </p:spPr>
      </p:pic>
    </p:spTree>
    <p:extLst>
      <p:ext uri="{BB962C8B-B14F-4D97-AF65-F5344CB8AC3E}">
        <p14:creationId xmlns:p14="http://schemas.microsoft.com/office/powerpoint/2010/main" val="557756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Documentation &amp; Retention</a:t>
            </a:r>
          </a:p>
        </p:txBody>
      </p:sp>
      <p:sp>
        <p:nvSpPr>
          <p:cNvPr id="3" name="Content Placeholder 2"/>
          <p:cNvSpPr>
            <a:spLocks noGrp="1"/>
          </p:cNvSpPr>
          <p:nvPr>
            <p:ph idx="1"/>
          </p:nvPr>
        </p:nvSpPr>
        <p:spPr>
          <a:xfrm>
            <a:off x="677334" y="1618722"/>
            <a:ext cx="8596668" cy="4528078"/>
          </a:xfrm>
        </p:spPr>
        <p:txBody>
          <a:bodyPr>
            <a:normAutofit fontScale="92500" lnSpcReduction="10000"/>
          </a:bodyPr>
          <a:lstStyle/>
          <a:p>
            <a:r>
              <a:rPr lang="en-US" dirty="0"/>
              <a:t>Proper supporting documentation is required for all receipt of funds:</a:t>
            </a:r>
          </a:p>
          <a:p>
            <a:pPr lvl="1"/>
            <a:r>
              <a:rPr lang="en-US" dirty="0"/>
              <a:t>Paper bills or invoices</a:t>
            </a:r>
          </a:p>
          <a:p>
            <a:pPr lvl="1"/>
            <a:r>
              <a:rPr lang="en-US" dirty="0"/>
              <a:t>Daily Payment Logs</a:t>
            </a:r>
          </a:p>
          <a:p>
            <a:pPr lvl="1"/>
            <a:r>
              <a:rPr lang="en-US" dirty="0"/>
              <a:t>Customer receipts</a:t>
            </a:r>
          </a:p>
          <a:p>
            <a:pPr lvl="1"/>
            <a:r>
              <a:rPr lang="en-US" dirty="0"/>
              <a:t>Deposit receipts from Bank of America</a:t>
            </a:r>
          </a:p>
          <a:p>
            <a:r>
              <a:rPr lang="en-US" dirty="0"/>
              <a:t>All fiscal documentation is subject to the Municipal Records Retention Schedule M3 which states that certain documentation must be kept for a certain number of years (specified in the schedule) or until audited.</a:t>
            </a:r>
          </a:p>
          <a:p>
            <a:r>
              <a:rPr lang="en-US" dirty="0"/>
              <a:t>When documentation is ready to be destroyed, form RC-108 must be filled out and submitted to Betsy Pittman, the University Archivist, for proper approval</a:t>
            </a:r>
          </a:p>
          <a:p>
            <a:r>
              <a:rPr lang="en-US" dirty="0"/>
              <a:t>It is your responsibility to store and safeguard your financial documents for the required number of years, and to obtain the proper permission to destroy it.</a:t>
            </a:r>
          </a:p>
          <a:p>
            <a:r>
              <a:rPr lang="en-US" dirty="0"/>
              <a:t>For additional information regarding record retention when using KFS, please visit: </a:t>
            </a:r>
            <a:r>
              <a:rPr lang="en-US" dirty="0">
                <a:solidFill>
                  <a:schemeClr val="accent2">
                    <a:lumMod val="75000"/>
                  </a:schemeClr>
                </a:solidFill>
                <a:hlinkClick r:id="rId2">
                  <a:extLst>
                    <a:ext uri="{A12FA001-AC4F-418D-AE19-62706E023703}">
                      <ahyp:hlinkClr xmlns:ahyp="http://schemas.microsoft.com/office/drawing/2018/hyperlinkcolor" val="tx"/>
                    </a:ext>
                  </a:extLst>
                </a:hlinkClick>
              </a:rPr>
              <a:t>http://accountspayable.uconn.edu/important-information-regarding-record-retention-when-using-kfs/</a:t>
            </a:r>
            <a:endParaRPr lang="en-US" dirty="0">
              <a:solidFill>
                <a:schemeClr val="accent2">
                  <a:lumMod val="75000"/>
                </a:schemeClr>
              </a:solidFill>
            </a:endParaRPr>
          </a:p>
          <a:p>
            <a:endParaRPr lang="en-US" dirty="0"/>
          </a:p>
          <a:p>
            <a:pPr lvl="1"/>
            <a:endParaRPr lang="en-US" dirty="0"/>
          </a:p>
        </p:txBody>
      </p:sp>
    </p:spTree>
    <p:extLst>
      <p:ext uri="{BB962C8B-B14F-4D97-AF65-F5344CB8AC3E}">
        <p14:creationId xmlns:p14="http://schemas.microsoft.com/office/powerpoint/2010/main" val="2613162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5701"/>
            <a:ext cx="8596668" cy="1320800"/>
          </a:xfrm>
        </p:spPr>
        <p:txBody>
          <a:bodyPr/>
          <a:lstStyle/>
          <a:p>
            <a:r>
              <a:rPr lang="en-US" dirty="0">
                <a:solidFill>
                  <a:schemeClr val="accent2"/>
                </a:solidFill>
              </a:rPr>
              <a:t>Methods of Receipt</a:t>
            </a:r>
          </a:p>
        </p:txBody>
      </p:sp>
      <p:sp>
        <p:nvSpPr>
          <p:cNvPr id="3" name="Content Placeholder 2"/>
          <p:cNvSpPr>
            <a:spLocks noGrp="1"/>
          </p:cNvSpPr>
          <p:nvPr>
            <p:ph idx="1"/>
          </p:nvPr>
        </p:nvSpPr>
        <p:spPr>
          <a:xfrm>
            <a:off x="481391" y="1578513"/>
            <a:ext cx="8596668" cy="4588337"/>
          </a:xfrm>
        </p:spPr>
        <p:txBody>
          <a:bodyPr>
            <a:normAutofit/>
          </a:bodyPr>
          <a:lstStyle/>
          <a:p>
            <a:r>
              <a:rPr lang="en-US" sz="2400" dirty="0"/>
              <a:t>Payments may be received by your department in a variety of ways and in various forms</a:t>
            </a:r>
          </a:p>
          <a:p>
            <a:pPr lvl="1"/>
            <a:r>
              <a:rPr lang="en-US" sz="2400" dirty="0"/>
              <a:t>In person</a:t>
            </a:r>
          </a:p>
          <a:p>
            <a:pPr lvl="2"/>
            <a:r>
              <a:rPr lang="en-US" sz="2000" dirty="0"/>
              <a:t>Cash and coin</a:t>
            </a:r>
          </a:p>
          <a:p>
            <a:pPr lvl="2"/>
            <a:r>
              <a:rPr lang="en-US" sz="2000" dirty="0"/>
              <a:t>Checks and money orders</a:t>
            </a:r>
          </a:p>
          <a:p>
            <a:pPr lvl="2"/>
            <a:r>
              <a:rPr lang="en-US" sz="2000" dirty="0"/>
              <a:t>Credit cards by merchant account holders only</a:t>
            </a:r>
          </a:p>
          <a:p>
            <a:pPr lvl="1"/>
            <a:r>
              <a:rPr lang="en-US" sz="2400" dirty="0"/>
              <a:t>Mail</a:t>
            </a:r>
          </a:p>
          <a:p>
            <a:pPr lvl="2"/>
            <a:r>
              <a:rPr lang="en-US" sz="2000" dirty="0"/>
              <a:t>Checks and money orders</a:t>
            </a:r>
          </a:p>
          <a:p>
            <a:pPr lvl="2"/>
            <a:r>
              <a:rPr lang="en-US" sz="2000" dirty="0"/>
              <a:t>Never cash</a:t>
            </a:r>
          </a:p>
          <a:p>
            <a:pPr lvl="2"/>
            <a:r>
              <a:rPr lang="en-US" sz="2000" dirty="0"/>
              <a:t>Never credit card information</a:t>
            </a:r>
          </a:p>
          <a:p>
            <a:pPr marL="914400" lvl="2" indent="0">
              <a:buNone/>
            </a:pPr>
            <a:endParaRPr lang="en-US" dirty="0"/>
          </a:p>
        </p:txBody>
      </p:sp>
      <p:pic>
        <p:nvPicPr>
          <p:cNvPr id="4" name="Picture 3" descr="Cartoon showing methods of payment"/>
          <p:cNvPicPr>
            <a:picLocks noChangeAspect="1"/>
          </p:cNvPicPr>
          <p:nvPr/>
        </p:nvPicPr>
        <p:blipFill>
          <a:blip r:embed="rId2"/>
          <a:stretch>
            <a:fillRect/>
          </a:stretch>
        </p:blipFill>
        <p:spPr>
          <a:xfrm>
            <a:off x="7228061" y="3391900"/>
            <a:ext cx="4848225" cy="2876550"/>
          </a:xfrm>
          <a:prstGeom prst="rect">
            <a:avLst/>
          </a:prstGeom>
        </p:spPr>
      </p:pic>
    </p:spTree>
    <p:extLst>
      <p:ext uri="{BB962C8B-B14F-4D97-AF65-F5344CB8AC3E}">
        <p14:creationId xmlns:p14="http://schemas.microsoft.com/office/powerpoint/2010/main" val="3989561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Reconciliation Process</a:t>
            </a:r>
          </a:p>
        </p:txBody>
      </p:sp>
      <p:sp>
        <p:nvSpPr>
          <p:cNvPr id="3" name="Content Placeholder 2"/>
          <p:cNvSpPr>
            <a:spLocks noGrp="1"/>
          </p:cNvSpPr>
          <p:nvPr>
            <p:ph idx="1"/>
          </p:nvPr>
        </p:nvSpPr>
        <p:spPr>
          <a:xfrm>
            <a:off x="677334" y="1521761"/>
            <a:ext cx="8596668" cy="3880773"/>
          </a:xfrm>
        </p:spPr>
        <p:txBody>
          <a:bodyPr/>
          <a:lstStyle/>
          <a:p>
            <a:r>
              <a:rPr lang="en-US" dirty="0"/>
              <a:t>Reconciliation of deposits in KFS should be completed </a:t>
            </a:r>
            <a:r>
              <a:rPr lang="en-US" i="1" dirty="0"/>
              <a:t>at least</a:t>
            </a:r>
            <a:r>
              <a:rPr lang="en-US" dirty="0"/>
              <a:t> monthly. </a:t>
            </a:r>
          </a:p>
          <a:p>
            <a:r>
              <a:rPr lang="en-US" dirty="0"/>
              <a:t>There is not one set way of reconciliation, but generally a person that is not involved in the deposit collection process should be reviewing all deposits and backup documentation and ensuring that all funds have been processed into the correct KFS account number.</a:t>
            </a:r>
          </a:p>
          <a:p>
            <a:r>
              <a:rPr lang="en-US" dirty="0"/>
              <a:t>Any discrepancies should be researched immediately and Cash Operations can be contacted if any issues arise.</a:t>
            </a:r>
          </a:p>
        </p:txBody>
      </p:sp>
      <p:pic>
        <p:nvPicPr>
          <p:cNvPr id="4" name="Picture 3" descr="Scales used for balancing weights"/>
          <p:cNvPicPr>
            <a:picLocks noChangeAspect="1"/>
          </p:cNvPicPr>
          <p:nvPr/>
        </p:nvPicPr>
        <p:blipFill>
          <a:blip r:embed="rId2"/>
          <a:stretch>
            <a:fillRect/>
          </a:stretch>
        </p:blipFill>
        <p:spPr>
          <a:xfrm>
            <a:off x="6604197" y="3885057"/>
            <a:ext cx="2669805" cy="2687564"/>
          </a:xfrm>
          <a:prstGeom prst="rect">
            <a:avLst/>
          </a:prstGeom>
        </p:spPr>
      </p:pic>
    </p:spTree>
    <p:extLst>
      <p:ext uri="{BB962C8B-B14F-4D97-AF65-F5344CB8AC3E}">
        <p14:creationId xmlns:p14="http://schemas.microsoft.com/office/powerpoint/2010/main" val="290188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RDS Option</a:t>
            </a:r>
          </a:p>
        </p:txBody>
      </p:sp>
      <p:sp>
        <p:nvSpPr>
          <p:cNvPr id="3" name="Content Placeholder 2"/>
          <p:cNvSpPr>
            <a:spLocks noGrp="1"/>
          </p:cNvSpPr>
          <p:nvPr>
            <p:ph idx="1"/>
          </p:nvPr>
        </p:nvSpPr>
        <p:spPr>
          <a:xfrm>
            <a:off x="677334" y="1659548"/>
            <a:ext cx="7289219" cy="4202633"/>
          </a:xfrm>
        </p:spPr>
        <p:txBody>
          <a:bodyPr/>
          <a:lstStyle/>
          <a:p>
            <a:r>
              <a:rPr lang="en-US" dirty="0"/>
              <a:t>RDS is a product of Bank of America. It allows departments to scan check deposits via a small desktop check scanner from the comfort of their own offices.</a:t>
            </a:r>
          </a:p>
          <a:p>
            <a:r>
              <a:rPr lang="en-US" dirty="0"/>
              <a:t>As we try to navigate away from the acceptance of cash and encourage check payments, this is a great option to streamline your deposit process.</a:t>
            </a:r>
          </a:p>
          <a:p>
            <a:r>
              <a:rPr lang="en-US" dirty="0"/>
              <a:t>When checks are received, they can be scanned directly to the bank via RDS. You will create an Advance Deposit in KFS to credit the proper accounts, and absolutely nothing has to be brought to the bank or Cash Operations.  </a:t>
            </a:r>
          </a:p>
          <a:p>
            <a:r>
              <a:rPr lang="en-US" dirty="0"/>
              <a:t>RDS is </a:t>
            </a:r>
            <a:r>
              <a:rPr lang="en-US" b="1" i="1" u="sng" dirty="0"/>
              <a:t>free</a:t>
            </a:r>
            <a:r>
              <a:rPr lang="en-US" dirty="0"/>
              <a:t> to all departments and can be easily setup by our office once an email request is sent by the department. </a:t>
            </a:r>
          </a:p>
          <a:p>
            <a:endParaRPr lang="en-US" dirty="0"/>
          </a:p>
        </p:txBody>
      </p:sp>
      <p:pic>
        <p:nvPicPr>
          <p:cNvPr id="4" name="Picture 3" descr="RDS Scanner"/>
          <p:cNvPicPr>
            <a:picLocks noChangeAspect="1"/>
          </p:cNvPicPr>
          <p:nvPr/>
        </p:nvPicPr>
        <p:blipFill>
          <a:blip r:embed="rId2"/>
          <a:stretch>
            <a:fillRect/>
          </a:stretch>
        </p:blipFill>
        <p:spPr>
          <a:xfrm>
            <a:off x="7813591" y="3306870"/>
            <a:ext cx="4378409" cy="3464427"/>
          </a:xfrm>
          <a:prstGeom prst="rect">
            <a:avLst/>
          </a:prstGeom>
        </p:spPr>
      </p:pic>
    </p:spTree>
    <p:extLst>
      <p:ext uri="{BB962C8B-B14F-4D97-AF65-F5344CB8AC3E}">
        <p14:creationId xmlns:p14="http://schemas.microsoft.com/office/powerpoint/2010/main" val="2329013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Invoicing in KFS – Is it for you?</a:t>
            </a:r>
          </a:p>
        </p:txBody>
      </p:sp>
      <p:sp>
        <p:nvSpPr>
          <p:cNvPr id="3" name="Content Placeholder 2"/>
          <p:cNvSpPr>
            <a:spLocks noGrp="1"/>
          </p:cNvSpPr>
          <p:nvPr>
            <p:ph idx="1"/>
          </p:nvPr>
        </p:nvSpPr>
        <p:spPr>
          <a:xfrm>
            <a:off x="677334" y="1754189"/>
            <a:ext cx="8596668" cy="3880773"/>
          </a:xfrm>
        </p:spPr>
        <p:txBody>
          <a:bodyPr/>
          <a:lstStyle/>
          <a:p>
            <a:pPr marL="0" indent="0">
              <a:buNone/>
            </a:pPr>
            <a:r>
              <a:rPr lang="en-US" dirty="0"/>
              <a:t>In addition to a sweatshirt, Mary also wishes to purchase a publication.  Because the publication is not yet available, we offer to send her an invoice once the publication becomes available. </a:t>
            </a:r>
          </a:p>
          <a:p>
            <a:pPr marL="0" indent="0">
              <a:buNone/>
            </a:pPr>
            <a:r>
              <a:rPr lang="en-US" dirty="0"/>
              <a:t>Before we can create an invoice in KFS, we must create the customer to invoice.</a:t>
            </a:r>
          </a:p>
        </p:txBody>
      </p:sp>
      <p:pic>
        <p:nvPicPr>
          <p:cNvPr id="4" name="Content Placeholder 3" descr="Screenshot of KFS"/>
          <p:cNvPicPr>
            <a:picLocks noChangeAspect="1"/>
          </p:cNvPicPr>
          <p:nvPr/>
        </p:nvPicPr>
        <p:blipFill>
          <a:blip r:embed="rId2"/>
          <a:stretch>
            <a:fillRect/>
          </a:stretch>
        </p:blipFill>
        <p:spPr>
          <a:xfrm>
            <a:off x="1293811" y="3291976"/>
            <a:ext cx="6961189" cy="2934054"/>
          </a:xfrm>
          <a:prstGeom prst="rect">
            <a:avLst/>
          </a:prstGeom>
        </p:spPr>
      </p:pic>
    </p:spTree>
    <p:extLst>
      <p:ext uri="{BB962C8B-B14F-4D97-AF65-F5344CB8AC3E}">
        <p14:creationId xmlns:p14="http://schemas.microsoft.com/office/powerpoint/2010/main" val="1888747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Invoicing in KFS – Is it for you? (2)</a:t>
            </a:r>
          </a:p>
        </p:txBody>
      </p:sp>
      <p:sp>
        <p:nvSpPr>
          <p:cNvPr id="3" name="Content Placeholder 2"/>
          <p:cNvSpPr>
            <a:spLocks noGrp="1"/>
          </p:cNvSpPr>
          <p:nvPr>
            <p:ph sz="half" idx="1"/>
          </p:nvPr>
        </p:nvSpPr>
        <p:spPr>
          <a:xfrm>
            <a:off x="677334" y="1930400"/>
            <a:ext cx="4184035" cy="3880772"/>
          </a:xfrm>
        </p:spPr>
        <p:txBody>
          <a:bodyPr/>
          <a:lstStyle/>
          <a:p>
            <a:r>
              <a:rPr lang="en-US" dirty="0"/>
              <a:t>Once the customer information is entered in KFS and the customer is approved, we are able to create an invoice for Mary. </a:t>
            </a:r>
          </a:p>
          <a:p>
            <a:endParaRPr lang="en-US" dirty="0"/>
          </a:p>
        </p:txBody>
      </p:sp>
      <p:pic>
        <p:nvPicPr>
          <p:cNvPr id="5" name="Picture 4" descr="Screenshot of KFS invoicing"/>
          <p:cNvPicPr>
            <a:picLocks noChangeAspect="1"/>
          </p:cNvPicPr>
          <p:nvPr/>
        </p:nvPicPr>
        <p:blipFill>
          <a:blip r:embed="rId2"/>
          <a:stretch>
            <a:fillRect/>
          </a:stretch>
        </p:blipFill>
        <p:spPr>
          <a:xfrm>
            <a:off x="3604070" y="3125787"/>
            <a:ext cx="5085790" cy="2685385"/>
          </a:xfrm>
          <a:prstGeom prst="rect">
            <a:avLst/>
          </a:prstGeom>
        </p:spPr>
      </p:pic>
    </p:spTree>
    <p:extLst>
      <p:ext uri="{BB962C8B-B14F-4D97-AF65-F5344CB8AC3E}">
        <p14:creationId xmlns:p14="http://schemas.microsoft.com/office/powerpoint/2010/main" val="3696680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Invoicing in KFS – Is it for you? (3)</a:t>
            </a:r>
          </a:p>
        </p:txBody>
      </p:sp>
      <p:sp>
        <p:nvSpPr>
          <p:cNvPr id="3" name="Content Placeholder 2"/>
          <p:cNvSpPr>
            <a:spLocks noGrp="1"/>
          </p:cNvSpPr>
          <p:nvPr>
            <p:ph sz="half" idx="1"/>
          </p:nvPr>
        </p:nvSpPr>
        <p:spPr/>
        <p:txBody>
          <a:bodyPr/>
          <a:lstStyle/>
          <a:p>
            <a:pPr marL="0" indent="0">
              <a:buNone/>
            </a:pPr>
            <a:r>
              <a:rPr lang="en-US" dirty="0"/>
              <a:t>To prepare an invoice, click on “Customer Invoice” under Transactions &gt; Accounts Receivable.</a:t>
            </a:r>
          </a:p>
          <a:p>
            <a:pPr marL="0" indent="0">
              <a:buNone/>
            </a:pPr>
            <a:r>
              <a:rPr lang="en-US" dirty="0"/>
              <a:t>When an invoice is entered into KFS, the department immediately records the revenue to their account.</a:t>
            </a:r>
          </a:p>
          <a:p>
            <a:pPr marL="0" indent="0">
              <a:buNone/>
            </a:pPr>
            <a:r>
              <a:rPr lang="en-US" dirty="0"/>
              <a:t>Should you begin the invoice but not have all the information needed to submit, there is an option to save the invoice </a:t>
            </a:r>
            <a:r>
              <a:rPr lang="en-US" dirty="0" err="1"/>
              <a:t>eDoc</a:t>
            </a:r>
            <a:r>
              <a:rPr lang="en-US" dirty="0"/>
              <a:t> to complete and finalize at a later time.</a:t>
            </a:r>
          </a:p>
          <a:p>
            <a:pPr marL="0" indent="0">
              <a:buNone/>
            </a:pPr>
            <a:endParaRPr lang="en-US" dirty="0"/>
          </a:p>
        </p:txBody>
      </p:sp>
      <p:pic>
        <p:nvPicPr>
          <p:cNvPr id="5" name="Content Placeholder 4" descr="Screenshot of KFS invoicing menu"/>
          <p:cNvPicPr>
            <a:picLocks noGrp="1" noChangeAspect="1"/>
          </p:cNvPicPr>
          <p:nvPr>
            <p:ph sz="half" idx="2"/>
          </p:nvPr>
        </p:nvPicPr>
        <p:blipFill>
          <a:blip r:embed="rId2"/>
          <a:stretch>
            <a:fillRect/>
          </a:stretch>
        </p:blipFill>
        <p:spPr>
          <a:xfrm>
            <a:off x="5114925" y="2160589"/>
            <a:ext cx="4696014" cy="3254044"/>
          </a:xfrm>
          <a:prstGeom prst="rect">
            <a:avLst/>
          </a:prstGeom>
        </p:spPr>
      </p:pic>
    </p:spTree>
    <p:extLst>
      <p:ext uri="{BB962C8B-B14F-4D97-AF65-F5344CB8AC3E}">
        <p14:creationId xmlns:p14="http://schemas.microsoft.com/office/powerpoint/2010/main" val="391656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Invoicing in KFS – </a:t>
            </a:r>
            <a:br>
              <a:rPr lang="en-US" dirty="0"/>
            </a:br>
            <a:r>
              <a:rPr lang="en-US" dirty="0"/>
              <a:t>Is it for you? (4)</a:t>
            </a:r>
          </a:p>
        </p:txBody>
      </p:sp>
      <p:sp>
        <p:nvSpPr>
          <p:cNvPr id="3" name="Content Placeholder 2"/>
          <p:cNvSpPr>
            <a:spLocks noGrp="1"/>
          </p:cNvSpPr>
          <p:nvPr>
            <p:ph sz="half" idx="1"/>
          </p:nvPr>
        </p:nvSpPr>
        <p:spPr/>
        <p:txBody>
          <a:bodyPr>
            <a:normAutofit lnSpcReduction="10000"/>
          </a:bodyPr>
          <a:lstStyle/>
          <a:p>
            <a:pPr marL="0" indent="0">
              <a:buNone/>
            </a:pPr>
            <a:r>
              <a:rPr lang="en-US" dirty="0"/>
              <a:t>Enter all required fields.  When entering the “Accounting Line” (account number, object code, invoice item quantity, invoice item description and invoice item unit price) please be sure to click “add” prior to submitting invoice. </a:t>
            </a:r>
          </a:p>
          <a:p>
            <a:pPr marL="0" indent="0">
              <a:buNone/>
            </a:pPr>
            <a:r>
              <a:rPr lang="en-US" dirty="0"/>
              <a:t>Due date defaults to 30 days.</a:t>
            </a:r>
          </a:p>
          <a:p>
            <a:pPr marL="0" indent="0">
              <a:buNone/>
            </a:pPr>
            <a:r>
              <a:rPr lang="en-US" dirty="0"/>
              <a:t>Any backup or notes regarding the invoice should be included in the “Notes and Attachments section.”</a:t>
            </a:r>
          </a:p>
          <a:p>
            <a:pPr marL="0" indent="0">
              <a:buNone/>
            </a:pPr>
            <a:r>
              <a:rPr lang="en-US" dirty="0"/>
              <a:t>Once information is completely entered, click “Submit.”</a:t>
            </a:r>
          </a:p>
          <a:p>
            <a:pPr marL="0" indent="0">
              <a:buNone/>
            </a:pPr>
            <a:endParaRPr lang="en-US" dirty="0"/>
          </a:p>
        </p:txBody>
      </p:sp>
      <p:pic>
        <p:nvPicPr>
          <p:cNvPr id="6" name="Content Placeholder 5" descr="Screenshot of accounting fields in KFS invoice."/>
          <p:cNvPicPr>
            <a:picLocks noGrp="1" noChangeAspect="1"/>
          </p:cNvPicPr>
          <p:nvPr>
            <p:ph sz="half" idx="2"/>
          </p:nvPr>
        </p:nvPicPr>
        <p:blipFill>
          <a:blip r:embed="rId2"/>
          <a:stretch>
            <a:fillRect/>
          </a:stretch>
        </p:blipFill>
        <p:spPr>
          <a:xfrm>
            <a:off x="4861369" y="4122740"/>
            <a:ext cx="5031566" cy="2285975"/>
          </a:xfrm>
          <a:prstGeom prst="rect">
            <a:avLst/>
          </a:prstGeom>
        </p:spPr>
      </p:pic>
      <p:pic>
        <p:nvPicPr>
          <p:cNvPr id="5" name="Picture 4" descr="Screenshot of document details of KFS invoice."/>
          <p:cNvPicPr>
            <a:picLocks noChangeAspect="1"/>
          </p:cNvPicPr>
          <p:nvPr/>
        </p:nvPicPr>
        <p:blipFill>
          <a:blip r:embed="rId3"/>
          <a:stretch>
            <a:fillRect/>
          </a:stretch>
        </p:blipFill>
        <p:spPr>
          <a:xfrm>
            <a:off x="4861369" y="428628"/>
            <a:ext cx="5031566" cy="3694112"/>
          </a:xfrm>
          <a:prstGeom prst="rect">
            <a:avLst/>
          </a:prstGeom>
        </p:spPr>
      </p:pic>
    </p:spTree>
    <p:extLst>
      <p:ext uri="{BB962C8B-B14F-4D97-AF65-F5344CB8AC3E}">
        <p14:creationId xmlns:p14="http://schemas.microsoft.com/office/powerpoint/2010/main" val="1215864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Invoicing in KFS – </a:t>
            </a:r>
            <a:br>
              <a:rPr lang="en-US" dirty="0"/>
            </a:br>
            <a:r>
              <a:rPr lang="en-US" dirty="0"/>
              <a:t>Is it for you? (5)</a:t>
            </a:r>
          </a:p>
        </p:txBody>
      </p:sp>
      <p:sp>
        <p:nvSpPr>
          <p:cNvPr id="3" name="Content Placeholder 2"/>
          <p:cNvSpPr>
            <a:spLocks noGrp="1"/>
          </p:cNvSpPr>
          <p:nvPr>
            <p:ph idx="1"/>
          </p:nvPr>
        </p:nvSpPr>
        <p:spPr>
          <a:xfrm>
            <a:off x="677334" y="2160589"/>
            <a:ext cx="4745566" cy="3990045"/>
          </a:xfrm>
        </p:spPr>
        <p:txBody>
          <a:bodyPr>
            <a:normAutofit lnSpcReduction="10000"/>
          </a:bodyPr>
          <a:lstStyle/>
          <a:p>
            <a:r>
              <a:rPr lang="en-US" dirty="0"/>
              <a:t>The responsibility falls on the department to print and mail invoices to customer.  After submitting invoice, return to the bottom of the </a:t>
            </a:r>
            <a:r>
              <a:rPr lang="en-US" dirty="0" err="1"/>
              <a:t>eDoc</a:t>
            </a:r>
            <a:r>
              <a:rPr lang="en-US" dirty="0"/>
              <a:t> and click “Reload.”  At the bottom of the </a:t>
            </a:r>
            <a:r>
              <a:rPr lang="en-US" dirty="0" err="1"/>
              <a:t>eDoc</a:t>
            </a:r>
            <a:r>
              <a:rPr lang="en-US" dirty="0"/>
              <a:t>, click “Generate Print File.”  A PDF file will open that can be printed and mailed to customer.</a:t>
            </a:r>
          </a:p>
          <a:p>
            <a:pPr lvl="1"/>
            <a:r>
              <a:rPr lang="en-US" dirty="0"/>
              <a:t>*If the PDF file does not open, check for pop-up blockers and/or clear your cache.</a:t>
            </a:r>
          </a:p>
          <a:p>
            <a:r>
              <a:rPr lang="en-US" dirty="0"/>
              <a:t>Note: Invoice payments are sent to and processed by Cash Operations!  Invoicing will reduce the volume of payments received by the department!</a:t>
            </a:r>
          </a:p>
          <a:p>
            <a:pPr marL="0" indent="0">
              <a:buNone/>
            </a:pPr>
            <a:endParaRPr lang="en-US" dirty="0"/>
          </a:p>
        </p:txBody>
      </p:sp>
      <p:pic>
        <p:nvPicPr>
          <p:cNvPr id="4" name="Picture 3" descr="Sample KFS invoice PDF"/>
          <p:cNvPicPr>
            <a:picLocks noChangeAspect="1"/>
          </p:cNvPicPr>
          <p:nvPr/>
        </p:nvPicPr>
        <p:blipFill>
          <a:blip r:embed="rId2"/>
          <a:stretch>
            <a:fillRect/>
          </a:stretch>
        </p:blipFill>
        <p:spPr>
          <a:xfrm>
            <a:off x="5537200" y="301470"/>
            <a:ext cx="4792028" cy="3538850"/>
          </a:xfrm>
          <a:prstGeom prst="rect">
            <a:avLst/>
          </a:prstGeom>
        </p:spPr>
      </p:pic>
      <p:pic>
        <p:nvPicPr>
          <p:cNvPr id="5" name="Picture 4" descr="Sample payment remittance portion of KFS invoice."/>
          <p:cNvPicPr>
            <a:picLocks noChangeAspect="1"/>
          </p:cNvPicPr>
          <p:nvPr/>
        </p:nvPicPr>
        <p:blipFill>
          <a:blip r:embed="rId3"/>
          <a:stretch>
            <a:fillRect/>
          </a:stretch>
        </p:blipFill>
        <p:spPr>
          <a:xfrm>
            <a:off x="5564685" y="3781425"/>
            <a:ext cx="4764543" cy="2644775"/>
          </a:xfrm>
          <a:prstGeom prst="rect">
            <a:avLst/>
          </a:prstGeom>
        </p:spPr>
      </p:pic>
      <p:cxnSp>
        <p:nvCxnSpPr>
          <p:cNvPr id="11" name="Straight Arrow Connector 10">
            <a:extLst>
              <a:ext uri="{C183D7F6-B498-43B3-948B-1728B52AA6E4}">
                <adec:decorative xmlns:adec="http://schemas.microsoft.com/office/drawing/2017/decorative" val="1"/>
              </a:ext>
            </a:extLst>
          </p:cNvPr>
          <p:cNvCxnSpPr/>
          <p:nvPr/>
        </p:nvCxnSpPr>
        <p:spPr>
          <a:xfrm flipV="1">
            <a:off x="5072332" y="5469147"/>
            <a:ext cx="2751826" cy="8627"/>
          </a:xfrm>
          <a:prstGeom prst="straightConnector1">
            <a:avLst/>
          </a:prstGeom>
          <a:ln w="6985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271447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UC Payment Store Option</a:t>
            </a:r>
          </a:p>
        </p:txBody>
      </p:sp>
      <p:sp>
        <p:nvSpPr>
          <p:cNvPr id="3" name="Content Placeholder 2"/>
          <p:cNvSpPr>
            <a:spLocks noGrp="1"/>
          </p:cNvSpPr>
          <p:nvPr>
            <p:ph idx="1"/>
          </p:nvPr>
        </p:nvSpPr>
        <p:spPr>
          <a:xfrm>
            <a:off x="677333" y="1358923"/>
            <a:ext cx="8811051" cy="4979247"/>
          </a:xfrm>
        </p:spPr>
        <p:txBody>
          <a:bodyPr>
            <a:normAutofit/>
          </a:bodyPr>
          <a:lstStyle/>
          <a:p>
            <a:r>
              <a:rPr lang="en-US" sz="2200" dirty="0"/>
              <a:t>The UC Store, managed by Cash Operations, offers an online credit card payment option for smaller departments who want the convenience of credit card payments without the administrative requirements and security risk involved with having a separate merchant account.</a:t>
            </a:r>
          </a:p>
          <a:p>
            <a:r>
              <a:rPr lang="en-US" sz="2200" dirty="0"/>
              <a:t>When the department completes the request for a new store, they specify which KFS account number and object code the sales for that store are credited to.  We can accommodate different KFS numbers for different items that are offered through a store.  For example, sweatshirt proceeds might go to 1234567, while registrations go to 9876543.</a:t>
            </a:r>
          </a:p>
          <a:p>
            <a:endParaRPr lang="en-US" dirty="0"/>
          </a:p>
          <a:p>
            <a:r>
              <a:rPr lang="en-US" dirty="0"/>
              <a:t>bursar.uconn.edu/</a:t>
            </a:r>
            <a:r>
              <a:rPr lang="en-US" dirty="0" err="1"/>
              <a:t>uconn</a:t>
            </a:r>
            <a:r>
              <a:rPr lang="en-US" dirty="0"/>
              <a:t>-payment-store</a:t>
            </a:r>
          </a:p>
          <a:p>
            <a:endParaRPr lang="en-US" dirty="0"/>
          </a:p>
        </p:txBody>
      </p:sp>
      <p:pic>
        <p:nvPicPr>
          <p:cNvPr id="5" name="Picture 4" descr="Screenshot of UConn Payment Store link."/>
          <p:cNvPicPr>
            <a:picLocks noChangeAspect="1"/>
          </p:cNvPicPr>
          <p:nvPr/>
        </p:nvPicPr>
        <p:blipFill>
          <a:blip r:embed="rId2"/>
          <a:stretch>
            <a:fillRect/>
          </a:stretch>
        </p:blipFill>
        <p:spPr>
          <a:xfrm>
            <a:off x="5551038" y="4927601"/>
            <a:ext cx="4032349" cy="1667142"/>
          </a:xfrm>
          <a:prstGeom prst="rect">
            <a:avLst/>
          </a:prstGeom>
        </p:spPr>
      </p:pic>
    </p:spTree>
    <p:extLst>
      <p:ext uri="{BB962C8B-B14F-4D97-AF65-F5344CB8AC3E}">
        <p14:creationId xmlns:p14="http://schemas.microsoft.com/office/powerpoint/2010/main" val="2706670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960" y="445698"/>
            <a:ext cx="8596668" cy="951473"/>
          </a:xfrm>
        </p:spPr>
        <p:txBody>
          <a:bodyPr/>
          <a:lstStyle/>
          <a:p>
            <a:r>
              <a:rPr lang="en-US" dirty="0"/>
              <a:t>UC Payment Store Option (2)</a:t>
            </a:r>
          </a:p>
        </p:txBody>
      </p:sp>
      <p:sp>
        <p:nvSpPr>
          <p:cNvPr id="3" name="Content Placeholder 2"/>
          <p:cNvSpPr>
            <a:spLocks noGrp="1"/>
          </p:cNvSpPr>
          <p:nvPr>
            <p:ph idx="1"/>
          </p:nvPr>
        </p:nvSpPr>
        <p:spPr>
          <a:xfrm>
            <a:off x="685960" y="1397171"/>
            <a:ext cx="9004306" cy="5273919"/>
          </a:xfrm>
        </p:spPr>
        <p:txBody>
          <a:bodyPr>
            <a:normAutofit/>
          </a:bodyPr>
          <a:lstStyle/>
          <a:p>
            <a:r>
              <a:rPr lang="en-US" sz="2400" dirty="0"/>
              <a:t>Payments are recorded in KFS by Cash Operations and applicable departments are ad </a:t>
            </a:r>
            <a:r>
              <a:rPr lang="en-US" sz="2400" dirty="0" err="1"/>
              <a:t>hoc’d</a:t>
            </a:r>
            <a:r>
              <a:rPr lang="en-US" sz="2400" dirty="0"/>
              <a:t> on the Credit Card Receipt (CCR) </a:t>
            </a:r>
            <a:r>
              <a:rPr lang="en-US" sz="2400" dirty="0" err="1"/>
              <a:t>eDoc</a:t>
            </a:r>
            <a:r>
              <a:rPr lang="en-US" sz="2400" dirty="0"/>
              <a:t>.  </a:t>
            </a:r>
          </a:p>
          <a:p>
            <a:r>
              <a:rPr lang="en-US" sz="2400" dirty="0"/>
              <a:t>A single department contact is identified when setting up the store.  There can be multiple contacts if there are multiple kinds of payments.  </a:t>
            </a:r>
          </a:p>
          <a:p>
            <a:pPr lvl="1"/>
            <a:r>
              <a:rPr lang="en-US" sz="2200" dirty="0"/>
              <a:t>For example, Rosalie is </a:t>
            </a:r>
            <a:r>
              <a:rPr lang="en-US" sz="2200" dirty="0" err="1"/>
              <a:t>FYI’d</a:t>
            </a:r>
            <a:r>
              <a:rPr lang="en-US" sz="2200" dirty="0"/>
              <a:t> on clothing sales while Rachel is </a:t>
            </a:r>
            <a:r>
              <a:rPr lang="en-US" sz="2200" dirty="0" err="1"/>
              <a:t>FYI’d</a:t>
            </a:r>
            <a:r>
              <a:rPr lang="en-US" sz="2200" dirty="0"/>
              <a:t> for publications.  </a:t>
            </a:r>
          </a:p>
          <a:p>
            <a:r>
              <a:rPr lang="en-US" sz="2400" dirty="0"/>
              <a:t>Documentation of received payments are attached to the CCR for the department’s reference</a:t>
            </a:r>
          </a:p>
        </p:txBody>
      </p:sp>
    </p:spTree>
    <p:extLst>
      <p:ext uri="{BB962C8B-B14F-4D97-AF65-F5344CB8AC3E}">
        <p14:creationId xmlns:p14="http://schemas.microsoft.com/office/powerpoint/2010/main" val="3070434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387929"/>
            <a:ext cx="8596668" cy="4653434"/>
          </a:xfrm>
        </p:spPr>
        <p:txBody>
          <a:bodyPr>
            <a:normAutofit lnSpcReduction="10000"/>
          </a:bodyPr>
          <a:lstStyle/>
          <a:p>
            <a:r>
              <a:rPr lang="en-US" sz="2400" dirty="0"/>
              <a:t>MasterCard, Visa, Discover and American Express are accepted.</a:t>
            </a:r>
          </a:p>
          <a:p>
            <a:r>
              <a:rPr lang="en-US" sz="2400" dirty="0"/>
              <a:t>Whether refund of payments is allowed is at the discretion of the department and is as simple as an email request to Cash Operations requesting the refund.  Partial refunds </a:t>
            </a:r>
            <a:br>
              <a:rPr lang="en-US" sz="2400" dirty="0"/>
            </a:br>
            <a:r>
              <a:rPr lang="en-US" sz="2400" dirty="0"/>
              <a:t>are also an option.</a:t>
            </a:r>
          </a:p>
          <a:p>
            <a:r>
              <a:rPr lang="en-US" sz="2400" dirty="0"/>
              <a:t>Departments are responsible for their portion of the monthly invoice which is typically about 2-4% of the departments sales. If you have no sales in a month, you are not charged a fee.  Cash Operations will charge the department monthly via a Distribution of Income (DI) </a:t>
            </a:r>
            <a:r>
              <a:rPr lang="en-US" sz="2400" dirty="0" err="1"/>
              <a:t>eDoc</a:t>
            </a:r>
            <a:r>
              <a:rPr lang="en-US" sz="2400" dirty="0"/>
              <a:t>.</a:t>
            </a:r>
          </a:p>
          <a:p>
            <a:pPr marL="0" indent="0">
              <a:buNone/>
            </a:pPr>
            <a:endParaRPr lang="en-US" dirty="0"/>
          </a:p>
        </p:txBody>
      </p:sp>
      <p:sp>
        <p:nvSpPr>
          <p:cNvPr id="4" name="Title 1"/>
          <p:cNvSpPr>
            <a:spLocks noGrp="1"/>
          </p:cNvSpPr>
          <p:nvPr>
            <p:ph type="title"/>
          </p:nvPr>
        </p:nvSpPr>
        <p:spPr>
          <a:xfrm>
            <a:off x="685960" y="445698"/>
            <a:ext cx="8596668" cy="951473"/>
          </a:xfrm>
        </p:spPr>
        <p:txBody>
          <a:bodyPr/>
          <a:lstStyle/>
          <a:p>
            <a:r>
              <a:rPr lang="en-US" dirty="0"/>
              <a:t>UC Payment Store Option (3)</a:t>
            </a:r>
          </a:p>
        </p:txBody>
      </p:sp>
    </p:spTree>
    <p:extLst>
      <p:ext uri="{BB962C8B-B14F-4D97-AF65-F5344CB8AC3E}">
        <p14:creationId xmlns:p14="http://schemas.microsoft.com/office/powerpoint/2010/main" val="3977506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In-Person Payments – Cash &amp; Check</a:t>
            </a:r>
          </a:p>
        </p:txBody>
      </p:sp>
      <p:sp>
        <p:nvSpPr>
          <p:cNvPr id="3" name="Content Placeholder 2"/>
          <p:cNvSpPr>
            <a:spLocks noGrp="1"/>
          </p:cNvSpPr>
          <p:nvPr>
            <p:ph idx="1"/>
          </p:nvPr>
        </p:nvSpPr>
        <p:spPr>
          <a:xfrm>
            <a:off x="677334" y="1785032"/>
            <a:ext cx="8596668" cy="3880773"/>
          </a:xfrm>
        </p:spPr>
        <p:txBody>
          <a:bodyPr>
            <a:normAutofit/>
          </a:bodyPr>
          <a:lstStyle/>
          <a:p>
            <a:r>
              <a:rPr lang="en-US" sz="2000" dirty="0"/>
              <a:t>When payment is collected in person, a hand-written or printed pre-numbered receipt must be given to the customer to provide a clear payment trail. Keep a copy of the receipt for your own records. </a:t>
            </a:r>
          </a:p>
          <a:p>
            <a:r>
              <a:rPr lang="en-US" sz="2000" dirty="0"/>
              <a:t>You may also record the payment with the customer information on an excel spreadsheet (payment log) or, if applicable, in a secondary system separate from KFS (i.e. cash register, etc.).</a:t>
            </a:r>
          </a:p>
          <a:p>
            <a:r>
              <a:rPr lang="en-US" sz="2000" dirty="0"/>
              <a:t>For cash, count the funds presented immediately to verify amount and check bills closely for counterfeit signs </a:t>
            </a:r>
            <a:r>
              <a:rPr lang="en-US" sz="2000" i="1" dirty="0"/>
              <a:t>before</a:t>
            </a:r>
            <a:r>
              <a:rPr lang="en-US" sz="2000" dirty="0"/>
              <a:t> the customer leaves.</a:t>
            </a:r>
          </a:p>
          <a:p>
            <a:r>
              <a:rPr lang="en-US" sz="2000" dirty="0"/>
              <a:t>Secure payments in a locked drawer or cash box after processing</a:t>
            </a:r>
            <a:endParaRPr lang="en-US" dirty="0"/>
          </a:p>
        </p:txBody>
      </p:sp>
    </p:spTree>
    <p:extLst>
      <p:ext uri="{BB962C8B-B14F-4D97-AF65-F5344CB8AC3E}">
        <p14:creationId xmlns:p14="http://schemas.microsoft.com/office/powerpoint/2010/main" val="763303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a:xfrm>
            <a:off x="685960" y="445698"/>
            <a:ext cx="8596668" cy="9514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accent1"/>
                </a:solidFill>
                <a:effectLst/>
                <a:uLnTx/>
                <a:uFillTx/>
                <a:latin typeface="+mj-lt"/>
                <a:ea typeface="+mj-ea"/>
                <a:cs typeface="+mj-cs"/>
              </a:rPr>
              <a:t>So, how does it all work?</a:t>
            </a:r>
          </a:p>
        </p:txBody>
      </p:sp>
      <p:sp>
        <p:nvSpPr>
          <p:cNvPr id="8" name="Text Placeholder 7"/>
          <p:cNvSpPr>
            <a:spLocks noGrp="1"/>
          </p:cNvSpPr>
          <p:nvPr>
            <p:ph type="body" sz="half" idx="2"/>
          </p:nvPr>
        </p:nvSpPr>
        <p:spPr>
          <a:xfrm>
            <a:off x="832610" y="1897176"/>
            <a:ext cx="3854528" cy="2584449"/>
          </a:xfrm>
        </p:spPr>
        <p:txBody>
          <a:bodyPr>
            <a:normAutofit lnSpcReduction="10000"/>
          </a:bodyPr>
          <a:lstStyle/>
          <a:p>
            <a:r>
              <a:rPr lang="en-US" sz="2000" dirty="0"/>
              <a:t>Samantha wants to pay for an Alternative Break Trip offered through Student Activities.</a:t>
            </a:r>
            <a:br>
              <a:rPr lang="en-US" sz="2000" dirty="0"/>
            </a:br>
            <a:r>
              <a:rPr lang="en-US" sz="2000" dirty="0"/>
              <a:t>She goes to the UC Stores website (bursar.uconn.edu/</a:t>
            </a:r>
            <a:r>
              <a:rPr lang="en-US" sz="2000" dirty="0" err="1"/>
              <a:t>uconn</a:t>
            </a:r>
            <a:r>
              <a:rPr lang="en-US" sz="2000" dirty="0"/>
              <a:t>-payment-store) and clicks on the button for Alternative Breaks.</a:t>
            </a:r>
          </a:p>
        </p:txBody>
      </p:sp>
      <p:pic>
        <p:nvPicPr>
          <p:cNvPr id="9" name="Content Placeholder 8" descr="Screenshot of UConn Payment Store link."/>
          <p:cNvPicPr>
            <a:picLocks noGrp="1" noChangeAspect="1"/>
          </p:cNvPicPr>
          <p:nvPr>
            <p:ph idx="1"/>
          </p:nvPr>
        </p:nvPicPr>
        <p:blipFill>
          <a:blip r:embed="rId2"/>
          <a:stretch>
            <a:fillRect/>
          </a:stretch>
        </p:blipFill>
        <p:spPr>
          <a:xfrm>
            <a:off x="5261879" y="1785668"/>
            <a:ext cx="4563608" cy="4739436"/>
          </a:xfrm>
          <a:prstGeom prst="rect">
            <a:avLst/>
          </a:prstGeom>
        </p:spPr>
      </p:pic>
    </p:spTree>
    <p:extLst>
      <p:ext uri="{BB962C8B-B14F-4D97-AF65-F5344CB8AC3E}">
        <p14:creationId xmlns:p14="http://schemas.microsoft.com/office/powerpoint/2010/main" val="3177506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2E0B-2A09-88AE-DE60-DE9BE64CDA14}"/>
              </a:ext>
            </a:extLst>
          </p:cNvPr>
          <p:cNvSpPr>
            <a:spLocks noGrp="1"/>
          </p:cNvSpPr>
          <p:nvPr>
            <p:ph type="title"/>
          </p:nvPr>
        </p:nvSpPr>
        <p:spPr>
          <a:xfrm>
            <a:off x="520922" y="-966787"/>
            <a:ext cx="8596667" cy="566738"/>
          </a:xfrm>
        </p:spPr>
        <p:txBody>
          <a:bodyPr/>
          <a:lstStyle/>
          <a:p>
            <a:r>
              <a:rPr lang="en-US" dirty="0">
                <a:solidFill>
                  <a:schemeClr val="tx1"/>
                </a:solidFill>
              </a:rPr>
              <a:t>Student Activities trip listing</a:t>
            </a:r>
          </a:p>
        </p:txBody>
      </p:sp>
      <p:sp>
        <p:nvSpPr>
          <p:cNvPr id="13" name="Text Placeholder 12"/>
          <p:cNvSpPr>
            <a:spLocks noGrp="1"/>
          </p:cNvSpPr>
          <p:nvPr>
            <p:ph type="body" sz="half" idx="2"/>
          </p:nvPr>
        </p:nvSpPr>
        <p:spPr>
          <a:xfrm>
            <a:off x="677334" y="4849585"/>
            <a:ext cx="8596667" cy="1698171"/>
          </a:xfrm>
        </p:spPr>
        <p:txBody>
          <a:bodyPr>
            <a:normAutofit/>
          </a:bodyPr>
          <a:lstStyle/>
          <a:p>
            <a:r>
              <a:rPr lang="en-US" sz="2000" dirty="0"/>
              <a:t>In their Store, Student Activities has given a listing of the trips available, the price, and other relevant information.  They have also specified the naming convention to be used for the invoice number – which is a required field on the payment screen.</a:t>
            </a:r>
          </a:p>
        </p:txBody>
      </p:sp>
      <p:sp>
        <p:nvSpPr>
          <p:cNvPr id="15" name="Picture Placeholder 14"/>
          <p:cNvSpPr>
            <a:spLocks noGrp="1"/>
          </p:cNvSpPr>
          <p:nvPr>
            <p:ph type="pic" idx="1"/>
          </p:nvPr>
        </p:nvSpPr>
        <p:spPr/>
        <p:txBody>
          <a:bodyPr/>
          <a:lstStyle/>
          <a:p>
            <a:endParaRPr lang="en-US"/>
          </a:p>
        </p:txBody>
      </p:sp>
      <p:pic>
        <p:nvPicPr>
          <p:cNvPr id="16" name="Picture 15" descr="Screenshot of Student Activities Payment Store."/>
          <p:cNvPicPr>
            <a:picLocks noChangeAspect="1"/>
          </p:cNvPicPr>
          <p:nvPr/>
        </p:nvPicPr>
        <p:blipFill>
          <a:blip r:embed="rId2"/>
          <a:stretch>
            <a:fillRect/>
          </a:stretch>
        </p:blipFill>
        <p:spPr>
          <a:xfrm>
            <a:off x="677334" y="536115"/>
            <a:ext cx="8635826" cy="4091844"/>
          </a:xfrm>
          <a:prstGeom prst="rect">
            <a:avLst/>
          </a:prstGeom>
        </p:spPr>
      </p:pic>
      <p:cxnSp>
        <p:nvCxnSpPr>
          <p:cNvPr id="18" name="Straight Arrow Connector 17">
            <a:extLst>
              <a:ext uri="{C183D7F6-B498-43B3-948B-1728B52AA6E4}">
                <adec:decorative xmlns:adec="http://schemas.microsoft.com/office/drawing/2017/decorative" val="1"/>
              </a:ext>
            </a:extLst>
          </p:cNvPr>
          <p:cNvCxnSpPr/>
          <p:nvPr/>
        </p:nvCxnSpPr>
        <p:spPr>
          <a:xfrm flipH="1">
            <a:off x="3327400" y="1409700"/>
            <a:ext cx="1295400" cy="952500"/>
          </a:xfrm>
          <a:prstGeom prst="straightConnector1">
            <a:avLst/>
          </a:prstGeom>
          <a:ln w="1047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024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C464C-20C1-34E1-C7E0-690922F91805}"/>
              </a:ext>
            </a:extLst>
          </p:cNvPr>
          <p:cNvSpPr>
            <a:spLocks noGrp="1"/>
          </p:cNvSpPr>
          <p:nvPr>
            <p:ph type="title"/>
          </p:nvPr>
        </p:nvSpPr>
        <p:spPr>
          <a:xfrm>
            <a:off x="773587" y="-890337"/>
            <a:ext cx="8596667" cy="566738"/>
          </a:xfrm>
        </p:spPr>
        <p:txBody>
          <a:bodyPr/>
          <a:lstStyle/>
          <a:p>
            <a:r>
              <a:rPr lang="en-US" dirty="0">
                <a:solidFill>
                  <a:schemeClr val="tx1"/>
                </a:solidFill>
              </a:rPr>
              <a:t>Order information</a:t>
            </a:r>
          </a:p>
        </p:txBody>
      </p:sp>
      <p:pic>
        <p:nvPicPr>
          <p:cNvPr id="5" name="Picture Placeholder 4" descr="Screenshot of sample order."/>
          <p:cNvPicPr>
            <a:picLocks noGrp="1" noChangeAspect="1"/>
          </p:cNvPicPr>
          <p:nvPr>
            <p:ph type="pic" idx="1"/>
          </p:nvPr>
        </p:nvPicPr>
        <p:blipFill>
          <a:blip r:embed="rId2"/>
          <a:srcRect t="19978" b="19978"/>
          <a:stretch>
            <a:fillRect/>
          </a:stretch>
        </p:blipFill>
        <p:spPr>
          <a:prstGeom prst="rect">
            <a:avLst/>
          </a:prstGeom>
        </p:spPr>
      </p:pic>
      <p:sp>
        <p:nvSpPr>
          <p:cNvPr id="4" name="Text Placeholder 3"/>
          <p:cNvSpPr>
            <a:spLocks noGrp="1"/>
          </p:cNvSpPr>
          <p:nvPr>
            <p:ph type="body" sz="half" idx="2"/>
          </p:nvPr>
        </p:nvSpPr>
        <p:spPr>
          <a:xfrm>
            <a:off x="677334" y="4849586"/>
            <a:ext cx="8596667" cy="1191776"/>
          </a:xfrm>
        </p:spPr>
        <p:txBody>
          <a:bodyPr>
            <a:normAutofit lnSpcReduction="10000"/>
          </a:bodyPr>
          <a:lstStyle/>
          <a:p>
            <a:r>
              <a:rPr lang="en-US" sz="2000" dirty="0"/>
              <a:t>On the first payment screen, Samantha enters the amount she wants to pay.  Because there are differing prices for the different trips this information is not pre-filled.  Other department’s Stores have items with set prices – for example, a t-shirt for $20.00.</a:t>
            </a:r>
          </a:p>
        </p:txBody>
      </p:sp>
    </p:spTree>
    <p:extLst>
      <p:ext uri="{BB962C8B-B14F-4D97-AF65-F5344CB8AC3E}">
        <p14:creationId xmlns:p14="http://schemas.microsoft.com/office/powerpoint/2010/main" val="3825222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CF275-8D7F-0478-C300-41321A1DBB75}"/>
              </a:ext>
            </a:extLst>
          </p:cNvPr>
          <p:cNvSpPr>
            <a:spLocks noGrp="1"/>
          </p:cNvSpPr>
          <p:nvPr>
            <p:ph type="title"/>
          </p:nvPr>
        </p:nvSpPr>
        <p:spPr>
          <a:xfrm>
            <a:off x="508891" y="-1649885"/>
            <a:ext cx="3854528" cy="1278466"/>
          </a:xfrm>
        </p:spPr>
        <p:txBody>
          <a:bodyPr/>
          <a:lstStyle/>
          <a:p>
            <a:r>
              <a:rPr lang="en-US" dirty="0">
                <a:solidFill>
                  <a:schemeClr val="tx1"/>
                </a:solidFill>
              </a:rPr>
              <a:t>Entering required fields</a:t>
            </a:r>
          </a:p>
        </p:txBody>
      </p:sp>
      <p:sp>
        <p:nvSpPr>
          <p:cNvPr id="9" name="Content Placeholder 8">
            <a:extLst>
              <a:ext uri="{C183D7F6-B498-43B3-948B-1728B52AA6E4}">
                <adec:decorative xmlns:adec="http://schemas.microsoft.com/office/drawing/2017/decorative" val="1"/>
              </a:ext>
            </a:extLst>
          </p:cNvPr>
          <p:cNvSpPr>
            <a:spLocks noGrp="1"/>
          </p:cNvSpPr>
          <p:nvPr>
            <p:ph idx="1"/>
          </p:nvPr>
        </p:nvSpPr>
        <p:spPr/>
        <p:txBody>
          <a:bodyPr/>
          <a:lstStyle/>
          <a:p>
            <a:endParaRPr lang="en-US"/>
          </a:p>
        </p:txBody>
      </p:sp>
      <p:sp>
        <p:nvSpPr>
          <p:cNvPr id="10" name="Text Placeholder 9"/>
          <p:cNvSpPr>
            <a:spLocks noGrp="1"/>
          </p:cNvSpPr>
          <p:nvPr>
            <p:ph type="body" sz="half" idx="2"/>
          </p:nvPr>
        </p:nvSpPr>
        <p:spPr>
          <a:xfrm>
            <a:off x="677334" y="1518557"/>
            <a:ext cx="3854528" cy="3842961"/>
          </a:xfrm>
        </p:spPr>
        <p:txBody>
          <a:bodyPr>
            <a:normAutofit/>
          </a:bodyPr>
          <a:lstStyle/>
          <a:p>
            <a:r>
              <a:rPr lang="en-US" sz="2000" dirty="0"/>
              <a:t>This screen is where Samantha will enter her identifying information, including the required fields -  Invoice Number and Description.  These two fields are instrumental in the payment process and the only way Cash Ops is able to identify who the payment belongs to and where it should be applied.</a:t>
            </a:r>
          </a:p>
        </p:txBody>
      </p:sp>
      <p:pic>
        <p:nvPicPr>
          <p:cNvPr id="7" name="Picture 6" descr="Screenshot of sample order."/>
          <p:cNvPicPr>
            <a:picLocks noChangeAspect="1"/>
          </p:cNvPicPr>
          <p:nvPr/>
        </p:nvPicPr>
        <p:blipFill>
          <a:blip r:embed="rId2"/>
          <a:stretch>
            <a:fillRect/>
          </a:stretch>
        </p:blipFill>
        <p:spPr>
          <a:xfrm>
            <a:off x="4760461" y="253696"/>
            <a:ext cx="6016396" cy="6202874"/>
          </a:xfrm>
          <a:prstGeom prst="rect">
            <a:avLst/>
          </a:prstGeom>
        </p:spPr>
      </p:pic>
    </p:spTree>
    <p:extLst>
      <p:ext uri="{BB962C8B-B14F-4D97-AF65-F5344CB8AC3E}">
        <p14:creationId xmlns:p14="http://schemas.microsoft.com/office/powerpoint/2010/main" val="4289198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681C-2805-AF2A-16C2-DD7F7EA79EB7}"/>
              </a:ext>
            </a:extLst>
          </p:cNvPr>
          <p:cNvSpPr>
            <a:spLocks noGrp="1"/>
          </p:cNvSpPr>
          <p:nvPr>
            <p:ph type="title"/>
          </p:nvPr>
        </p:nvSpPr>
        <p:spPr>
          <a:xfrm>
            <a:off x="821713" y="-1036402"/>
            <a:ext cx="8596668" cy="1320800"/>
          </a:xfrm>
        </p:spPr>
        <p:txBody>
          <a:bodyPr/>
          <a:lstStyle/>
          <a:p>
            <a:r>
              <a:rPr lang="en-US" dirty="0">
                <a:solidFill>
                  <a:schemeClr val="tx1"/>
                </a:solidFill>
              </a:rPr>
              <a:t>Example of receipt</a:t>
            </a:r>
          </a:p>
        </p:txBody>
      </p:sp>
      <p:pic>
        <p:nvPicPr>
          <p:cNvPr id="7" name="Picture 6" descr="Screenshot of sample order."/>
          <p:cNvPicPr>
            <a:picLocks noChangeAspect="1"/>
          </p:cNvPicPr>
          <p:nvPr/>
        </p:nvPicPr>
        <p:blipFill>
          <a:blip r:embed="rId2"/>
          <a:stretch>
            <a:fillRect/>
          </a:stretch>
        </p:blipFill>
        <p:spPr>
          <a:xfrm>
            <a:off x="1387929" y="130012"/>
            <a:ext cx="6041572" cy="5497009"/>
          </a:xfrm>
          <a:prstGeom prst="rect">
            <a:avLst/>
          </a:prstGeom>
        </p:spPr>
      </p:pic>
      <p:sp>
        <p:nvSpPr>
          <p:cNvPr id="10" name="TextBox 9"/>
          <p:cNvSpPr txBox="1"/>
          <p:nvPr/>
        </p:nvSpPr>
        <p:spPr>
          <a:xfrm>
            <a:off x="1175657" y="5927271"/>
            <a:ext cx="7135586" cy="646331"/>
          </a:xfrm>
          <a:prstGeom prst="rect">
            <a:avLst/>
          </a:prstGeom>
          <a:noFill/>
        </p:spPr>
        <p:txBody>
          <a:bodyPr wrap="square" rtlCol="0">
            <a:spAutoFit/>
          </a:bodyPr>
          <a:lstStyle/>
          <a:p>
            <a:r>
              <a:rPr lang="en-US" dirty="0"/>
              <a:t>Example of the receipt page the customer will see after successfully completing their payment.</a:t>
            </a:r>
          </a:p>
        </p:txBody>
      </p:sp>
    </p:spTree>
    <p:extLst>
      <p:ext uri="{BB962C8B-B14F-4D97-AF65-F5344CB8AC3E}">
        <p14:creationId xmlns:p14="http://schemas.microsoft.com/office/powerpoint/2010/main" val="978337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E4E2B-AB08-3ECE-CEE8-C7D10EA46969}"/>
              </a:ext>
            </a:extLst>
          </p:cNvPr>
          <p:cNvSpPr>
            <a:spLocks noGrp="1"/>
          </p:cNvSpPr>
          <p:nvPr>
            <p:ph type="title"/>
          </p:nvPr>
        </p:nvSpPr>
        <p:spPr>
          <a:xfrm>
            <a:off x="761555" y="-914400"/>
            <a:ext cx="8596667" cy="566738"/>
          </a:xfrm>
        </p:spPr>
        <p:txBody>
          <a:bodyPr/>
          <a:lstStyle/>
          <a:p>
            <a:r>
              <a:rPr lang="en-US" dirty="0">
                <a:solidFill>
                  <a:schemeClr val="tx1"/>
                </a:solidFill>
              </a:rPr>
              <a:t>Settlement report</a:t>
            </a:r>
          </a:p>
        </p:txBody>
      </p:sp>
      <p:sp>
        <p:nvSpPr>
          <p:cNvPr id="10" name="Text Placeholder 9"/>
          <p:cNvSpPr>
            <a:spLocks noGrp="1"/>
          </p:cNvSpPr>
          <p:nvPr>
            <p:ph type="body" sz="half" idx="2"/>
          </p:nvPr>
        </p:nvSpPr>
        <p:spPr>
          <a:xfrm>
            <a:off x="677334" y="4800599"/>
            <a:ext cx="8596667" cy="1485901"/>
          </a:xfrm>
        </p:spPr>
        <p:txBody>
          <a:bodyPr>
            <a:noAutofit/>
          </a:bodyPr>
          <a:lstStyle/>
          <a:p>
            <a:r>
              <a:rPr lang="en-US" sz="2000" dirty="0"/>
              <a:t>The next morning, Samantha’s payment will show on the Settlement Report in Cash Operations, and based on the information provided by Student Activities when their Store was created, a Credit Card Receipt (CCR) will be entered in KFS to credit the appropriate account.</a:t>
            </a:r>
          </a:p>
        </p:txBody>
      </p:sp>
      <p:pic>
        <p:nvPicPr>
          <p:cNvPr id="7" name="Picture 6" descr="Screenshot of Settlement Report showing payment."/>
          <p:cNvPicPr>
            <a:picLocks noChangeAspect="1"/>
          </p:cNvPicPr>
          <p:nvPr/>
        </p:nvPicPr>
        <p:blipFill>
          <a:blip r:embed="rId2"/>
          <a:stretch>
            <a:fillRect/>
          </a:stretch>
        </p:blipFill>
        <p:spPr>
          <a:xfrm>
            <a:off x="232217" y="1224643"/>
            <a:ext cx="9486900" cy="2641997"/>
          </a:xfrm>
          <a:prstGeom prst="rect">
            <a:avLst/>
          </a:prstGeom>
        </p:spPr>
      </p:pic>
    </p:spTree>
    <p:extLst>
      <p:ext uri="{BB962C8B-B14F-4D97-AF65-F5344CB8AC3E}">
        <p14:creationId xmlns:p14="http://schemas.microsoft.com/office/powerpoint/2010/main" val="101746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2BBC-C0CC-C34E-9E9C-6680E90DB8B5}"/>
              </a:ext>
            </a:extLst>
          </p:cNvPr>
          <p:cNvSpPr>
            <a:spLocks noGrp="1"/>
          </p:cNvSpPr>
          <p:nvPr>
            <p:ph type="title"/>
          </p:nvPr>
        </p:nvSpPr>
        <p:spPr>
          <a:xfrm>
            <a:off x="484829" y="-866273"/>
            <a:ext cx="8596667" cy="566738"/>
          </a:xfrm>
        </p:spPr>
        <p:txBody>
          <a:bodyPr/>
          <a:lstStyle/>
          <a:p>
            <a:r>
              <a:rPr lang="en-US" dirty="0">
                <a:solidFill>
                  <a:schemeClr val="tx1"/>
                </a:solidFill>
              </a:rPr>
              <a:t>Ad-hoc on document</a:t>
            </a:r>
          </a:p>
        </p:txBody>
      </p:sp>
      <p:sp>
        <p:nvSpPr>
          <p:cNvPr id="3" name="Picture Placeholder 2">
            <a:extLst>
              <a:ext uri="{C183D7F6-B498-43B3-948B-1728B52AA6E4}">
                <adec:decorative xmlns:adec="http://schemas.microsoft.com/office/drawing/2017/decorative" val="1"/>
              </a:ext>
            </a:extLst>
          </p:cNvPr>
          <p:cNvSpPr>
            <a:spLocks noGrp="1"/>
          </p:cNvSpPr>
          <p:nvPr>
            <p:ph type="pic" idx="1"/>
          </p:nvPr>
        </p:nvSpPr>
        <p:spPr/>
        <p:txBody>
          <a:bodyPr/>
          <a:lstStyle/>
          <a:p>
            <a:endParaRPr lang="en-US"/>
          </a:p>
        </p:txBody>
      </p:sp>
      <p:sp>
        <p:nvSpPr>
          <p:cNvPr id="4" name="Text Placeholder 3"/>
          <p:cNvSpPr>
            <a:spLocks noGrp="1"/>
          </p:cNvSpPr>
          <p:nvPr>
            <p:ph type="body" sz="half" idx="2"/>
          </p:nvPr>
        </p:nvSpPr>
        <p:spPr>
          <a:xfrm>
            <a:off x="677334" y="5204901"/>
            <a:ext cx="8596667" cy="1277332"/>
          </a:xfrm>
        </p:spPr>
        <p:txBody>
          <a:bodyPr>
            <a:normAutofit/>
          </a:bodyPr>
          <a:lstStyle/>
          <a:p>
            <a:r>
              <a:rPr lang="en-US" sz="2000" dirty="0"/>
              <a:t>The employee associated with the Alt Break payments will be </a:t>
            </a:r>
            <a:r>
              <a:rPr lang="en-US" sz="2000" dirty="0" err="1"/>
              <a:t>FYI’d</a:t>
            </a:r>
            <a:r>
              <a:rPr lang="en-US" sz="2000" dirty="0"/>
              <a:t> on the CCR </a:t>
            </a:r>
            <a:r>
              <a:rPr lang="en-US" sz="2000" dirty="0" err="1"/>
              <a:t>eDoc</a:t>
            </a:r>
            <a:r>
              <a:rPr lang="en-US" sz="2000" dirty="0"/>
              <a:t> and will be able to access the attached settlement spreadsheet to get detail on the payments made to their Store.</a:t>
            </a:r>
          </a:p>
        </p:txBody>
      </p:sp>
      <p:pic>
        <p:nvPicPr>
          <p:cNvPr id="5" name="Picture 4" descr="Screenshot of employee Ad-Hoc'd on eDoc in KFS as an FYI."/>
          <p:cNvPicPr>
            <a:picLocks noChangeAspect="1"/>
          </p:cNvPicPr>
          <p:nvPr/>
        </p:nvPicPr>
        <p:blipFill>
          <a:blip r:embed="rId2"/>
          <a:stretch>
            <a:fillRect/>
          </a:stretch>
        </p:blipFill>
        <p:spPr>
          <a:xfrm>
            <a:off x="210230" y="473528"/>
            <a:ext cx="10456660" cy="4555671"/>
          </a:xfrm>
          <a:prstGeom prst="rect">
            <a:avLst/>
          </a:prstGeom>
        </p:spPr>
      </p:pic>
    </p:spTree>
    <p:extLst>
      <p:ext uri="{BB962C8B-B14F-4D97-AF65-F5344CB8AC3E}">
        <p14:creationId xmlns:p14="http://schemas.microsoft.com/office/powerpoint/2010/main" val="2699809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 or Concerns?</a:t>
            </a:r>
          </a:p>
        </p:txBody>
      </p:sp>
      <p:sp>
        <p:nvSpPr>
          <p:cNvPr id="3" name="Content Placeholder 2"/>
          <p:cNvSpPr>
            <a:spLocks noGrp="1"/>
          </p:cNvSpPr>
          <p:nvPr>
            <p:ph idx="1"/>
          </p:nvPr>
        </p:nvSpPr>
        <p:spPr>
          <a:xfrm>
            <a:off x="677334" y="1845013"/>
            <a:ext cx="8804869" cy="1071126"/>
          </a:xfrm>
        </p:spPr>
        <p:txBody>
          <a:bodyPr/>
          <a:lstStyle/>
          <a:p>
            <a:r>
              <a:rPr lang="en-US" dirty="0"/>
              <a:t>Please let us know if there is anything further we can clarify you, and always feel free to email </a:t>
            </a:r>
            <a:r>
              <a:rPr lang="en-US" dirty="0">
                <a:solidFill>
                  <a:schemeClr val="accent2">
                    <a:lumMod val="75000"/>
                  </a:schemeClr>
                </a:solidFill>
                <a:hlinkClick r:id="rId2">
                  <a:extLst>
                    <a:ext uri="{A12FA001-AC4F-418D-AE19-62706E023703}">
                      <ahyp:hlinkClr xmlns:ahyp="http://schemas.microsoft.com/office/drawing/2018/hyperlinkcolor" val="tx"/>
                    </a:ext>
                  </a:extLst>
                </a:hlinkClick>
              </a:rPr>
              <a:t>cashoperations@uconn.edu</a:t>
            </a:r>
            <a:r>
              <a:rPr lang="en-US" dirty="0">
                <a:solidFill>
                  <a:schemeClr val="accent2">
                    <a:lumMod val="75000"/>
                  </a:schemeClr>
                </a:solidFill>
              </a:rPr>
              <a:t> </a:t>
            </a:r>
            <a:r>
              <a:rPr lang="en-US" dirty="0"/>
              <a:t>with any depositing procedure questions!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59228" y="2830751"/>
            <a:ext cx="3648075" cy="3676650"/>
          </a:xfrm>
          <a:prstGeom prst="rect">
            <a:avLst/>
          </a:prstGeom>
        </p:spPr>
      </p:pic>
    </p:spTree>
    <p:extLst>
      <p:ext uri="{BB962C8B-B14F-4D97-AF65-F5344CB8AC3E}">
        <p14:creationId xmlns:p14="http://schemas.microsoft.com/office/powerpoint/2010/main" val="1890432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64504" y="1281545"/>
            <a:ext cx="7828767" cy="4939285"/>
          </a:xfrm>
          <a:prstGeom prst="rect">
            <a:avLst/>
          </a:prstGeom>
        </p:spPr>
      </p:pic>
      <p:sp>
        <p:nvSpPr>
          <p:cNvPr id="2" name="Title 1">
            <a:extLst>
              <a:ext uri="{FF2B5EF4-FFF2-40B4-BE49-F238E27FC236}">
                <a16:creationId xmlns:a16="http://schemas.microsoft.com/office/drawing/2014/main" id="{FC0B98EB-60D8-449F-FB1B-E84386D68DF5}"/>
              </a:ext>
            </a:extLst>
          </p:cNvPr>
          <p:cNvSpPr>
            <a:spLocks noGrp="1"/>
          </p:cNvSpPr>
          <p:nvPr>
            <p:ph type="title"/>
          </p:nvPr>
        </p:nvSpPr>
        <p:spPr>
          <a:xfrm>
            <a:off x="701397" y="-1122947"/>
            <a:ext cx="8596668" cy="1320800"/>
          </a:xfrm>
        </p:spPr>
        <p:txBody>
          <a:bodyPr/>
          <a:lstStyle/>
          <a:p>
            <a:r>
              <a:rPr lang="en-US" dirty="0">
                <a:solidFill>
                  <a:schemeClr val="tx1"/>
                </a:solidFill>
              </a:rPr>
              <a:t>Thank you</a:t>
            </a:r>
          </a:p>
        </p:txBody>
      </p:sp>
    </p:spTree>
    <p:extLst>
      <p:ext uri="{BB962C8B-B14F-4D97-AF65-F5344CB8AC3E}">
        <p14:creationId xmlns:p14="http://schemas.microsoft.com/office/powerpoint/2010/main" val="1135696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Check Payments</a:t>
            </a:r>
          </a:p>
        </p:txBody>
      </p:sp>
      <p:sp>
        <p:nvSpPr>
          <p:cNvPr id="3" name="Content Placeholder 2"/>
          <p:cNvSpPr>
            <a:spLocks noGrp="1"/>
          </p:cNvSpPr>
          <p:nvPr>
            <p:ph idx="1"/>
          </p:nvPr>
        </p:nvSpPr>
        <p:spPr>
          <a:xfrm>
            <a:off x="677334" y="1662982"/>
            <a:ext cx="8596668" cy="4110962"/>
          </a:xfrm>
        </p:spPr>
        <p:txBody>
          <a:bodyPr>
            <a:normAutofit fontScale="92500" lnSpcReduction="20000"/>
          </a:bodyPr>
          <a:lstStyle/>
          <a:p>
            <a:r>
              <a:rPr lang="en-US" dirty="0"/>
              <a:t>Checks should be made out to the University department– “UConn” or “University of Connecticut” should be included on the Pay to the Order of Line.</a:t>
            </a:r>
          </a:p>
          <a:p>
            <a:r>
              <a:rPr lang="en-US" dirty="0"/>
              <a:t>When a customer brings a check to your office, ensure that the legal line on the check matches the numerical line before the customer leaves so they can fix any discrepancies.</a:t>
            </a:r>
          </a:p>
          <a:p>
            <a:r>
              <a:rPr lang="en-US" dirty="0"/>
              <a:t>Any change to a check should be made by the customer who is writing the check and never by the department or the person accepting the check payment. If the customer makes any changes, they should be instructed to write their initials next to the change made.</a:t>
            </a:r>
          </a:p>
          <a:p>
            <a:r>
              <a:rPr lang="en-US" dirty="0"/>
              <a:t>Stamp or write the received date of the payment on the back of the check </a:t>
            </a:r>
            <a:r>
              <a:rPr lang="en-US" i="1" dirty="0"/>
              <a:t>immediately </a:t>
            </a:r>
            <a:r>
              <a:rPr lang="en-US" dirty="0"/>
              <a:t>upon receipt.</a:t>
            </a:r>
          </a:p>
          <a:p>
            <a:r>
              <a:rPr lang="en-US" dirty="0"/>
              <a:t>If check is received in the mail, log the check information (customer name, check date, check amount, and check number) in an excel spreadsheet or, if applicable, input the check information in a system outside of KFS. </a:t>
            </a:r>
          </a:p>
          <a:p>
            <a:r>
              <a:rPr lang="en-US" dirty="0"/>
              <a:t>Remember: Receipts must be given and a copy retained for check payments received in-person (not only for cash!)</a:t>
            </a:r>
          </a:p>
        </p:txBody>
      </p:sp>
    </p:spTree>
    <p:extLst>
      <p:ext uri="{BB962C8B-B14F-4D97-AF65-F5344CB8AC3E}">
        <p14:creationId xmlns:p14="http://schemas.microsoft.com/office/powerpoint/2010/main" val="3335540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p:txBody>
          <a:bodyPr/>
          <a:lstStyle/>
          <a:p>
            <a:r>
              <a:rPr lang="en-US" dirty="0"/>
              <a:t>Check the Check!</a:t>
            </a:r>
          </a:p>
        </p:txBody>
      </p:sp>
      <p:pic>
        <p:nvPicPr>
          <p:cNvPr id="3" name="Picture 2" descr="Sample check image"/>
          <p:cNvPicPr>
            <a:picLocks noChangeAspect="1"/>
          </p:cNvPicPr>
          <p:nvPr/>
        </p:nvPicPr>
        <p:blipFill>
          <a:blip r:embed="rId2"/>
          <a:stretch>
            <a:fillRect/>
          </a:stretch>
        </p:blipFill>
        <p:spPr>
          <a:xfrm>
            <a:off x="1732636" y="1708150"/>
            <a:ext cx="7181850" cy="3238500"/>
          </a:xfrm>
          <a:prstGeom prst="rect">
            <a:avLst/>
          </a:prstGeom>
        </p:spPr>
      </p:pic>
      <p:sp>
        <p:nvSpPr>
          <p:cNvPr id="13" name="TextBox 12"/>
          <p:cNvSpPr txBox="1"/>
          <p:nvPr/>
        </p:nvSpPr>
        <p:spPr>
          <a:xfrm>
            <a:off x="1142825" y="5190587"/>
            <a:ext cx="7853129" cy="1015663"/>
          </a:xfrm>
          <a:prstGeom prst="rect">
            <a:avLst/>
          </a:prstGeom>
          <a:noFill/>
        </p:spPr>
        <p:txBody>
          <a:bodyPr wrap="square" rtlCol="0">
            <a:spAutoFit/>
          </a:bodyPr>
          <a:lstStyle/>
          <a:p>
            <a:r>
              <a:rPr lang="en-US" dirty="0"/>
              <a:t>The legal amount of the check is the written words.  In this case, the check is only worth 100.00, regardless of the numeric amount.</a:t>
            </a:r>
          </a:p>
          <a:p>
            <a:r>
              <a:rPr lang="en-US" sz="2400" i="1" dirty="0"/>
              <a:t>What else is wrong with this check?</a:t>
            </a:r>
          </a:p>
        </p:txBody>
      </p:sp>
      <p:sp>
        <p:nvSpPr>
          <p:cNvPr id="8" name="TextBox 7"/>
          <p:cNvSpPr txBox="1"/>
          <p:nvPr/>
        </p:nvSpPr>
        <p:spPr>
          <a:xfrm>
            <a:off x="8923485" y="1260704"/>
            <a:ext cx="1787071" cy="646331"/>
          </a:xfrm>
          <a:prstGeom prst="rect">
            <a:avLst/>
          </a:prstGeom>
          <a:noFill/>
        </p:spPr>
        <p:txBody>
          <a:bodyPr wrap="square" rtlCol="0">
            <a:spAutoFit/>
          </a:bodyPr>
          <a:lstStyle/>
          <a:p>
            <a:r>
              <a:rPr lang="en-US" dirty="0"/>
              <a:t>Legal Line Mismatch</a:t>
            </a:r>
          </a:p>
        </p:txBody>
      </p:sp>
      <p:sp>
        <p:nvSpPr>
          <p:cNvPr id="12" name="TextBox 11"/>
          <p:cNvSpPr txBox="1"/>
          <p:nvPr/>
        </p:nvSpPr>
        <p:spPr>
          <a:xfrm>
            <a:off x="244929" y="1583870"/>
            <a:ext cx="1787071" cy="646331"/>
          </a:xfrm>
          <a:prstGeom prst="rect">
            <a:avLst/>
          </a:prstGeom>
          <a:noFill/>
        </p:spPr>
        <p:txBody>
          <a:bodyPr wrap="square" rtlCol="0">
            <a:spAutoFit/>
          </a:bodyPr>
          <a:lstStyle/>
          <a:p>
            <a:r>
              <a:rPr lang="en-US" dirty="0"/>
              <a:t>Legal Line Mismatch</a:t>
            </a:r>
          </a:p>
        </p:txBody>
      </p:sp>
      <p:sp>
        <p:nvSpPr>
          <p:cNvPr id="5" name="TextBox 4"/>
          <p:cNvSpPr txBox="1"/>
          <p:nvPr/>
        </p:nvSpPr>
        <p:spPr>
          <a:xfrm>
            <a:off x="8995954" y="3703146"/>
            <a:ext cx="1642132" cy="646331"/>
          </a:xfrm>
          <a:prstGeom prst="rect">
            <a:avLst/>
          </a:prstGeom>
          <a:noFill/>
        </p:spPr>
        <p:txBody>
          <a:bodyPr wrap="square" rtlCol="0">
            <a:spAutoFit/>
          </a:bodyPr>
          <a:lstStyle/>
          <a:p>
            <a:r>
              <a:rPr lang="en-US" dirty="0"/>
              <a:t>Missing signature</a:t>
            </a:r>
          </a:p>
        </p:txBody>
      </p:sp>
      <p:cxnSp>
        <p:nvCxnSpPr>
          <p:cNvPr id="9" name="Straight Arrow Connector 8">
            <a:extLst>
              <a:ext uri="{C183D7F6-B498-43B3-948B-1728B52AA6E4}">
                <adec:decorative xmlns:adec="http://schemas.microsoft.com/office/drawing/2017/decorative" val="1"/>
              </a:ext>
            </a:extLst>
          </p:cNvPr>
          <p:cNvCxnSpPr/>
          <p:nvPr/>
        </p:nvCxnSpPr>
        <p:spPr>
          <a:xfrm>
            <a:off x="889000" y="2311400"/>
            <a:ext cx="1143000" cy="952500"/>
          </a:xfrm>
          <a:prstGeom prst="straightConnector1">
            <a:avLst/>
          </a:prstGeom>
          <a:ln w="603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C183D7F6-B498-43B3-948B-1728B52AA6E4}">
                <adec:decorative xmlns:adec="http://schemas.microsoft.com/office/drawing/2017/decorative" val="1"/>
              </a:ext>
            </a:extLst>
          </p:cNvPr>
          <p:cNvCxnSpPr/>
          <p:nvPr/>
        </p:nvCxnSpPr>
        <p:spPr>
          <a:xfrm flipH="1">
            <a:off x="8710908" y="2004786"/>
            <a:ext cx="766673" cy="857250"/>
          </a:xfrm>
          <a:prstGeom prst="straightConnector1">
            <a:avLst/>
          </a:prstGeom>
          <a:ln w="603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C183D7F6-B498-43B3-948B-1728B52AA6E4}">
                <adec:decorative xmlns:adec="http://schemas.microsoft.com/office/drawing/2017/decorative" val="1"/>
              </a:ext>
            </a:extLst>
          </p:cNvPr>
          <p:cNvSpPr/>
          <p:nvPr/>
        </p:nvSpPr>
        <p:spPr>
          <a:xfrm>
            <a:off x="5745192" y="3950898"/>
            <a:ext cx="2965716" cy="99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C183D7F6-B498-43B3-948B-1728B52AA6E4}">
                <adec:decorative xmlns:adec="http://schemas.microsoft.com/office/drawing/2017/decorative" val="1"/>
              </a:ext>
            </a:extLst>
          </p:cNvPr>
          <p:cNvCxnSpPr/>
          <p:nvPr/>
        </p:nvCxnSpPr>
        <p:spPr>
          <a:xfrm flipH="1">
            <a:off x="8006080" y="3957287"/>
            <a:ext cx="949141" cy="392190"/>
          </a:xfrm>
          <a:prstGeom prst="straightConnector1">
            <a:avLst/>
          </a:prstGeom>
          <a:ln w="603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68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In-Person Payment Example…</a:t>
            </a:r>
          </a:p>
        </p:txBody>
      </p:sp>
      <p:sp>
        <p:nvSpPr>
          <p:cNvPr id="3" name="Content Placeholder 2"/>
          <p:cNvSpPr>
            <a:spLocks noGrp="1"/>
          </p:cNvSpPr>
          <p:nvPr>
            <p:ph idx="1"/>
          </p:nvPr>
        </p:nvSpPr>
        <p:spPr>
          <a:xfrm>
            <a:off x="677334" y="1468258"/>
            <a:ext cx="8596668" cy="3880773"/>
          </a:xfrm>
        </p:spPr>
        <p:txBody>
          <a:bodyPr/>
          <a:lstStyle/>
          <a:p>
            <a:r>
              <a:rPr lang="en-US" sz="2000" dirty="0"/>
              <a:t>Mary would like to buy a sweatshirt.  She arrives with $25.00 in cash.</a:t>
            </a:r>
          </a:p>
          <a:p>
            <a:pPr marL="0" indent="0">
              <a:buNone/>
            </a:pPr>
            <a:r>
              <a:rPr lang="en-US" sz="2000" dirty="0"/>
              <a:t>	</a:t>
            </a:r>
            <a:r>
              <a:rPr lang="en-US" sz="2000" b="1" dirty="0"/>
              <a:t>Step 1</a:t>
            </a:r>
            <a:r>
              <a:rPr lang="en-US" sz="2000" dirty="0"/>
              <a:t>. Create a record of the transaction by entering into a cash </a:t>
            </a:r>
            <a:br>
              <a:rPr lang="en-US" sz="2000" dirty="0"/>
            </a:br>
            <a:r>
              <a:rPr lang="en-US" sz="2000" dirty="0"/>
              <a:t>			register, online system, or by filling out a pre-numbered            			receipt.</a:t>
            </a:r>
            <a:r>
              <a:rPr lang="en-US" dirty="0"/>
              <a:t>	  Cash Operations can provide pre-numbered receipts if 			 	your department does not yet have any.</a:t>
            </a:r>
          </a:p>
          <a:p>
            <a:endParaRPr lang="en-US" dirty="0"/>
          </a:p>
        </p:txBody>
      </p:sp>
      <p:sp>
        <p:nvSpPr>
          <p:cNvPr id="6" name="TextBox 5"/>
          <p:cNvSpPr txBox="1"/>
          <p:nvPr/>
        </p:nvSpPr>
        <p:spPr>
          <a:xfrm>
            <a:off x="574079" y="3679844"/>
            <a:ext cx="4098176" cy="2554545"/>
          </a:xfrm>
          <a:prstGeom prst="rect">
            <a:avLst/>
          </a:prstGeom>
          <a:noFill/>
        </p:spPr>
        <p:txBody>
          <a:bodyPr wrap="square" rtlCol="0">
            <a:spAutoFit/>
          </a:bodyPr>
          <a:lstStyle/>
          <a:p>
            <a:r>
              <a:rPr lang="en-US" sz="1600" i="1" dirty="0"/>
              <a:t>Receipts should be pre-numbered and include:</a:t>
            </a:r>
          </a:p>
          <a:p>
            <a:pPr marL="285750" indent="-285750">
              <a:buFontTx/>
              <a:buChar char="-"/>
            </a:pPr>
            <a:r>
              <a:rPr lang="en-US" sz="1600" i="1" dirty="0"/>
              <a:t>Date payment is received</a:t>
            </a:r>
          </a:p>
          <a:p>
            <a:pPr marL="285750" indent="-285750">
              <a:buFontTx/>
              <a:buChar char="-"/>
            </a:pPr>
            <a:r>
              <a:rPr lang="en-US" sz="1600" i="1" dirty="0"/>
              <a:t>Department</a:t>
            </a:r>
          </a:p>
          <a:p>
            <a:pPr marL="285750" indent="-285750">
              <a:buFontTx/>
              <a:buChar char="-"/>
            </a:pPr>
            <a:r>
              <a:rPr lang="en-US" sz="1600" i="1" dirty="0"/>
              <a:t>Customer name</a:t>
            </a:r>
          </a:p>
          <a:p>
            <a:pPr marL="285750" indent="-285750">
              <a:buFontTx/>
              <a:buChar char="-"/>
            </a:pPr>
            <a:r>
              <a:rPr lang="en-US" sz="1600" i="1" dirty="0"/>
              <a:t>Reason for payment</a:t>
            </a:r>
          </a:p>
          <a:p>
            <a:pPr marL="285750" indent="-285750">
              <a:buFontTx/>
              <a:buChar char="-"/>
            </a:pPr>
            <a:r>
              <a:rPr lang="en-US" sz="1600" i="1" dirty="0"/>
              <a:t>Payment type</a:t>
            </a:r>
          </a:p>
          <a:p>
            <a:pPr marL="285750" indent="-285750">
              <a:buFontTx/>
              <a:buChar char="-"/>
            </a:pPr>
            <a:r>
              <a:rPr lang="en-US" sz="1600" i="1" dirty="0"/>
              <a:t>Total amount received</a:t>
            </a:r>
          </a:p>
          <a:p>
            <a:pPr marL="285750" indent="-285750">
              <a:buFontTx/>
              <a:buChar char="-"/>
            </a:pPr>
            <a:r>
              <a:rPr lang="en-US" sz="1600" i="1" dirty="0"/>
              <a:t>Staff name accepting payment</a:t>
            </a:r>
          </a:p>
          <a:p>
            <a:endParaRPr lang="en-US" sz="1600" dirty="0"/>
          </a:p>
        </p:txBody>
      </p:sp>
      <p:pic>
        <p:nvPicPr>
          <p:cNvPr id="4" name="Picture 3" descr="UConn payment receipt example"/>
          <p:cNvPicPr>
            <a:picLocks noChangeAspect="1"/>
          </p:cNvPicPr>
          <p:nvPr/>
        </p:nvPicPr>
        <p:blipFill>
          <a:blip r:embed="rId2"/>
          <a:stretch>
            <a:fillRect/>
          </a:stretch>
        </p:blipFill>
        <p:spPr>
          <a:xfrm>
            <a:off x="4568999" y="3408644"/>
            <a:ext cx="4508499" cy="3096947"/>
          </a:xfrm>
          <a:prstGeom prst="rect">
            <a:avLst/>
          </a:prstGeom>
        </p:spPr>
      </p:pic>
    </p:spTree>
    <p:extLst>
      <p:ext uri="{BB962C8B-B14F-4D97-AF65-F5344CB8AC3E}">
        <p14:creationId xmlns:p14="http://schemas.microsoft.com/office/powerpoint/2010/main" val="4197120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D2ECD-6B0A-BC61-D2B6-B61468912FB7}"/>
              </a:ext>
            </a:extLst>
          </p:cNvPr>
          <p:cNvSpPr>
            <a:spLocks noGrp="1"/>
          </p:cNvSpPr>
          <p:nvPr>
            <p:ph type="title"/>
          </p:nvPr>
        </p:nvSpPr>
        <p:spPr>
          <a:xfrm>
            <a:off x="897432" y="-1124317"/>
            <a:ext cx="8596668" cy="1320800"/>
          </a:xfrm>
        </p:spPr>
        <p:txBody>
          <a:bodyPr/>
          <a:lstStyle/>
          <a:p>
            <a:r>
              <a:rPr lang="en-US" dirty="0">
                <a:solidFill>
                  <a:schemeClr val="tx1"/>
                </a:solidFill>
              </a:rPr>
              <a:t>In-Person Payment Example Step 2</a:t>
            </a:r>
          </a:p>
        </p:txBody>
      </p:sp>
      <p:sp>
        <p:nvSpPr>
          <p:cNvPr id="3" name="Content Placeholder 2"/>
          <p:cNvSpPr>
            <a:spLocks noGrp="1"/>
          </p:cNvSpPr>
          <p:nvPr>
            <p:ph idx="1"/>
          </p:nvPr>
        </p:nvSpPr>
        <p:spPr>
          <a:xfrm>
            <a:off x="665869" y="359229"/>
            <a:ext cx="8596668" cy="5727931"/>
          </a:xfrm>
        </p:spPr>
        <p:txBody>
          <a:bodyPr/>
          <a:lstStyle/>
          <a:p>
            <a:r>
              <a:rPr lang="en-US" sz="2000" b="1" dirty="0"/>
              <a:t>Step 2.  </a:t>
            </a:r>
            <a:r>
              <a:rPr lang="en-US" sz="2000" dirty="0"/>
              <a:t>Using an adding machine, add the physical cash received being sure to take note of the appearance and texture of the bills.</a:t>
            </a:r>
            <a:br>
              <a:rPr lang="en-US" sz="2000" dirty="0"/>
            </a:br>
            <a:r>
              <a:rPr lang="en-US" sz="2000" dirty="0"/>
              <a:t>Mark any bill $20 and over to check for fraud (we will talk about counterfeit bills more in depth on slide 9).</a:t>
            </a:r>
          </a:p>
          <a:p>
            <a:pPr marL="0" indent="0">
              <a:buNone/>
            </a:pPr>
            <a:br>
              <a:rPr lang="en-US" dirty="0"/>
            </a:br>
            <a:r>
              <a:rPr lang="en-US" dirty="0"/>
              <a:t>	</a:t>
            </a:r>
            <a:endParaRPr lang="en-US" sz="1600" dirty="0"/>
          </a:p>
          <a:p>
            <a:pPr lvl="1"/>
            <a:r>
              <a:rPr lang="en-US" dirty="0"/>
              <a:t>Calculator tapes record specific denominations received</a:t>
            </a:r>
            <a:br>
              <a:rPr lang="en-US" dirty="0"/>
            </a:br>
            <a:r>
              <a:rPr lang="en-US" dirty="0"/>
              <a:t>and can be invaluable in the event of a balancing </a:t>
            </a:r>
            <a:br>
              <a:rPr lang="en-US" dirty="0"/>
            </a:br>
            <a:r>
              <a:rPr lang="en-US" dirty="0"/>
              <a:t>difference at the end of the day.</a:t>
            </a:r>
          </a:p>
          <a:p>
            <a:endParaRPr lang="en-US" dirty="0"/>
          </a:p>
          <a:p>
            <a:pPr lvl="1"/>
            <a:endParaRPr lang="en-US" dirty="0"/>
          </a:p>
          <a:p>
            <a:pPr lvl="1"/>
            <a:endParaRPr lang="en-US" dirty="0"/>
          </a:p>
          <a:p>
            <a:pPr lvl="1"/>
            <a:r>
              <a:rPr lang="en-US" dirty="0"/>
              <a:t>It is also helpful when you need to make change</a:t>
            </a:r>
            <a:br>
              <a:rPr lang="en-US" dirty="0"/>
            </a:br>
            <a:r>
              <a:rPr lang="en-US" dirty="0"/>
              <a:t>as an exact record of what transpired.</a:t>
            </a:r>
          </a:p>
          <a:p>
            <a:endParaRPr lang="en-US" dirty="0"/>
          </a:p>
        </p:txBody>
      </p:sp>
      <p:pic>
        <p:nvPicPr>
          <p:cNvPr id="4" name="Picture 3" descr="Calculator tape example"/>
          <p:cNvPicPr>
            <a:picLocks noChangeAspect="1"/>
          </p:cNvPicPr>
          <p:nvPr/>
        </p:nvPicPr>
        <p:blipFill>
          <a:blip r:embed="rId2"/>
          <a:stretch>
            <a:fillRect/>
          </a:stretch>
        </p:blipFill>
        <p:spPr>
          <a:xfrm>
            <a:off x="6749363" y="1738521"/>
            <a:ext cx="2820874" cy="2066245"/>
          </a:xfrm>
          <a:prstGeom prst="rect">
            <a:avLst/>
          </a:prstGeom>
        </p:spPr>
      </p:pic>
      <p:pic>
        <p:nvPicPr>
          <p:cNvPr id="5" name="Picture 4" descr="Calculator tape example with change"/>
          <p:cNvPicPr>
            <a:picLocks noChangeAspect="1"/>
          </p:cNvPicPr>
          <p:nvPr/>
        </p:nvPicPr>
        <p:blipFill>
          <a:blip r:embed="rId3"/>
          <a:stretch>
            <a:fillRect/>
          </a:stretch>
        </p:blipFill>
        <p:spPr>
          <a:xfrm>
            <a:off x="6749363" y="4146774"/>
            <a:ext cx="1496566" cy="1894588"/>
          </a:xfrm>
          <a:prstGeom prst="rect">
            <a:avLst/>
          </a:prstGeom>
        </p:spPr>
      </p:pic>
      <p:cxnSp>
        <p:nvCxnSpPr>
          <p:cNvPr id="7" name="Straight Arrow Connector 6">
            <a:extLst>
              <a:ext uri="{C183D7F6-B498-43B3-948B-1728B52AA6E4}">
                <adec:decorative xmlns:adec="http://schemas.microsoft.com/office/drawing/2017/decorative" val="1"/>
              </a:ext>
            </a:extLst>
          </p:cNvPr>
          <p:cNvCxnSpPr>
            <a:cxnSpLocks/>
          </p:cNvCxnSpPr>
          <p:nvPr/>
        </p:nvCxnSpPr>
        <p:spPr>
          <a:xfrm flipH="1" flipV="1">
            <a:off x="7704504" y="4523015"/>
            <a:ext cx="707976" cy="1057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a:spLocks/>
          </p:cNvSpPr>
          <p:nvPr/>
        </p:nvSpPr>
        <p:spPr>
          <a:xfrm>
            <a:off x="8457672" y="4309237"/>
            <a:ext cx="149656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Total of Money given</a:t>
            </a:r>
          </a:p>
        </p:txBody>
      </p:sp>
      <p:cxnSp>
        <p:nvCxnSpPr>
          <p:cNvPr id="11" name="Straight Arrow Connector 10">
            <a:extLst>
              <a:ext uri="{C183D7F6-B498-43B3-948B-1728B52AA6E4}">
                <adec:decorative xmlns:adec="http://schemas.microsoft.com/office/drawing/2017/decorative" val="1"/>
              </a:ext>
            </a:extLst>
          </p:cNvPr>
          <p:cNvCxnSpPr>
            <a:cxnSpLocks/>
          </p:cNvCxnSpPr>
          <p:nvPr/>
        </p:nvCxnSpPr>
        <p:spPr>
          <a:xfrm flipH="1">
            <a:off x="7704504" y="5278734"/>
            <a:ext cx="70797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457672" y="5023638"/>
            <a:ext cx="1381272" cy="646331"/>
          </a:xfrm>
          <a:prstGeom prst="rect">
            <a:avLst/>
          </a:prstGeom>
          <a:noFill/>
        </p:spPr>
        <p:txBody>
          <a:bodyPr wrap="square" rtlCol="0">
            <a:spAutoFit/>
          </a:bodyPr>
          <a:lstStyle/>
          <a:p>
            <a:r>
              <a:rPr lang="en-US" dirty="0"/>
              <a:t>Less items purchased</a:t>
            </a:r>
          </a:p>
        </p:txBody>
      </p:sp>
      <p:cxnSp>
        <p:nvCxnSpPr>
          <p:cNvPr id="14" name="Straight Arrow Connector 13">
            <a:extLst>
              <a:ext uri="{C183D7F6-B498-43B3-948B-1728B52AA6E4}">
                <adec:decorative xmlns:adec="http://schemas.microsoft.com/office/drawing/2017/decorative" val="1"/>
              </a:ext>
            </a:extLst>
          </p:cNvPr>
          <p:cNvCxnSpPr>
            <a:cxnSpLocks/>
          </p:cNvCxnSpPr>
          <p:nvPr/>
        </p:nvCxnSpPr>
        <p:spPr>
          <a:xfrm>
            <a:off x="6318504" y="5568043"/>
            <a:ext cx="8334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85386" y="5411111"/>
            <a:ext cx="2181600" cy="646331"/>
          </a:xfrm>
          <a:prstGeom prst="rect">
            <a:avLst/>
          </a:prstGeom>
          <a:noFill/>
        </p:spPr>
        <p:txBody>
          <a:bodyPr wrap="square" rtlCol="0">
            <a:spAutoFit/>
          </a:bodyPr>
          <a:lstStyle/>
          <a:p>
            <a:r>
              <a:rPr lang="en-US" b="1" dirty="0"/>
              <a:t>**Change**</a:t>
            </a:r>
            <a:r>
              <a:rPr lang="en-US" dirty="0"/>
              <a:t> owed customer</a:t>
            </a:r>
          </a:p>
        </p:txBody>
      </p:sp>
    </p:spTree>
    <p:extLst>
      <p:ext uri="{BB962C8B-B14F-4D97-AF65-F5344CB8AC3E}">
        <p14:creationId xmlns:p14="http://schemas.microsoft.com/office/powerpoint/2010/main" val="3235767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Make Change?</a:t>
            </a:r>
          </a:p>
        </p:txBody>
      </p:sp>
      <p:sp>
        <p:nvSpPr>
          <p:cNvPr id="3" name="Content Placeholder 2"/>
          <p:cNvSpPr>
            <a:spLocks noGrp="1"/>
          </p:cNvSpPr>
          <p:nvPr>
            <p:ph idx="1"/>
          </p:nvPr>
        </p:nvSpPr>
        <p:spPr>
          <a:xfrm>
            <a:off x="677334" y="1930400"/>
            <a:ext cx="8596668" cy="3880773"/>
          </a:xfrm>
        </p:spPr>
        <p:txBody>
          <a:bodyPr>
            <a:normAutofit lnSpcReduction="10000"/>
          </a:bodyPr>
          <a:lstStyle/>
          <a:p>
            <a:r>
              <a:rPr lang="en-US" sz="2000" dirty="0"/>
              <a:t>Establishing a Change Fund requires submitting a Change Fund Request form to Cash Operations.</a:t>
            </a:r>
          </a:p>
          <a:p>
            <a:r>
              <a:rPr lang="en-US" sz="2000" dirty="0"/>
              <a:t>The only purpose of a Change Fund is to provide change for cash payments received for goods or services.  It is not for check cashing, loans, refunds, or any other purpose.</a:t>
            </a:r>
          </a:p>
          <a:p>
            <a:r>
              <a:rPr lang="en-US" sz="2000" dirty="0"/>
              <a:t>The amount on hand is constant and should be verified daily.</a:t>
            </a:r>
          </a:p>
          <a:p>
            <a:r>
              <a:rPr lang="en-US" sz="2000" dirty="0"/>
              <a:t>Any changes of the fund (amount, custodian, close fund) should be requested to Cash Operations through the Change Fund Adjustment form and must be indicated in KFS on the account the fund was established against.</a:t>
            </a:r>
          </a:p>
          <a:p>
            <a:r>
              <a:rPr lang="en-US" sz="2000" dirty="0"/>
              <a:t>Increase or decrease of fund is administered by Cash Operations.</a:t>
            </a:r>
          </a:p>
        </p:txBody>
      </p:sp>
    </p:spTree>
    <p:extLst>
      <p:ext uri="{BB962C8B-B14F-4D97-AF65-F5344CB8AC3E}">
        <p14:creationId xmlns:p14="http://schemas.microsoft.com/office/powerpoint/2010/main" val="3420264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Back to Our Deposit…</a:t>
            </a:r>
          </a:p>
        </p:txBody>
      </p:sp>
      <p:sp>
        <p:nvSpPr>
          <p:cNvPr id="3" name="Content Placeholder 2"/>
          <p:cNvSpPr>
            <a:spLocks noGrp="1"/>
          </p:cNvSpPr>
          <p:nvPr>
            <p:ph idx="1"/>
          </p:nvPr>
        </p:nvSpPr>
        <p:spPr/>
        <p:txBody>
          <a:bodyPr/>
          <a:lstStyle/>
          <a:p>
            <a:r>
              <a:rPr lang="en-US" sz="2400" b="1" dirty="0"/>
              <a:t>Step 3. </a:t>
            </a:r>
            <a:r>
              <a:rPr lang="en-US" sz="2400" dirty="0"/>
              <a:t>Secure payment in a cash drawer or locked box/bag until it is time to balance at end of day.</a:t>
            </a:r>
          </a:p>
          <a:p>
            <a:r>
              <a:rPr lang="en-US" sz="2400" b="1" dirty="0"/>
              <a:t>Step 4.  Balance - </a:t>
            </a:r>
            <a:r>
              <a:rPr lang="en-US" sz="2400" dirty="0"/>
              <a:t>Add all cash and checks and compare totals to daily receipts/spreadsheet/register total.</a:t>
            </a:r>
          </a:p>
          <a:p>
            <a:r>
              <a:rPr lang="en-US" sz="2400" b="1" dirty="0"/>
              <a:t>Step 5.  </a:t>
            </a:r>
            <a:r>
              <a:rPr lang="en-US" sz="2400" dirty="0"/>
              <a:t>A bank deposit is not required until the total of cash and checks hits $500; however, a KFS </a:t>
            </a:r>
            <a:r>
              <a:rPr lang="en-US" sz="2400" dirty="0" err="1"/>
              <a:t>eDoc</a:t>
            </a:r>
            <a:r>
              <a:rPr lang="en-US" sz="2400" dirty="0"/>
              <a:t> is still submitted daily whenever payments are received.</a:t>
            </a:r>
          </a:p>
          <a:p>
            <a:pPr marL="0" indent="0">
              <a:buNone/>
            </a:pPr>
            <a:endParaRPr lang="en-US" dirty="0"/>
          </a:p>
        </p:txBody>
      </p:sp>
    </p:spTree>
    <p:extLst>
      <p:ext uri="{BB962C8B-B14F-4D97-AF65-F5344CB8AC3E}">
        <p14:creationId xmlns:p14="http://schemas.microsoft.com/office/powerpoint/2010/main" val="4006591534"/>
      </p:ext>
    </p:extLst>
  </p:cSld>
  <p:clrMapOvr>
    <a:masterClrMapping/>
  </p:clrMapOvr>
</p:sld>
</file>

<file path=ppt/theme/theme1.xml><?xml version="1.0" encoding="utf-8"?>
<a:theme xmlns:a="http://schemas.openxmlformats.org/drawingml/2006/main" name="Facet">
  <a:themeElements>
    <a:clrScheme name="Custom 4">
      <a:dk1>
        <a:sysClr val="windowText" lastClr="000000"/>
      </a:dk1>
      <a:lt1>
        <a:sysClr val="window" lastClr="FFFFFF"/>
      </a:lt1>
      <a:dk2>
        <a:srgbClr val="2C3C43"/>
      </a:dk2>
      <a:lt2>
        <a:srgbClr val="EBEBEB"/>
      </a:lt2>
      <a:accent1>
        <a:srgbClr val="3F7818"/>
      </a:accent1>
      <a:accent2>
        <a:srgbClr val="3F7818"/>
      </a:accent2>
      <a:accent3>
        <a:srgbClr val="E6B91E"/>
      </a:accent3>
      <a:accent4>
        <a:srgbClr val="E76618"/>
      </a:accent4>
      <a:accent5>
        <a:srgbClr val="C42F1A"/>
      </a:accent5>
      <a:accent6>
        <a:srgbClr val="918655"/>
      </a:accent6>
      <a:hlink>
        <a:srgbClr val="3F7818"/>
      </a:hlink>
      <a:folHlink>
        <a:srgbClr val="3F7818"/>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1585</TotalTime>
  <Words>3166</Words>
  <Application>Microsoft Office PowerPoint</Application>
  <PresentationFormat>Widescreen</PresentationFormat>
  <Paragraphs>197</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Trebuchet MS</vt:lpstr>
      <vt:lpstr>Wingdings 3</vt:lpstr>
      <vt:lpstr>Facet</vt:lpstr>
      <vt:lpstr>Depositing Procedures</vt:lpstr>
      <vt:lpstr>Methods of Receipt</vt:lpstr>
      <vt:lpstr>In-Person Payments – Cash &amp; Check</vt:lpstr>
      <vt:lpstr>More on Check Payments</vt:lpstr>
      <vt:lpstr>Check the Check!</vt:lpstr>
      <vt:lpstr>In-Person Payment Example…</vt:lpstr>
      <vt:lpstr>In-Person Payment Example Step 2</vt:lpstr>
      <vt:lpstr>How Do You Make Change?</vt:lpstr>
      <vt:lpstr>Getting Back to Our Deposit…</vt:lpstr>
      <vt:lpstr>Wait….What Will that Look Like?</vt:lpstr>
      <vt:lpstr>What Type of eDoc Should I Submit?</vt:lpstr>
      <vt:lpstr>Counterfeit Bill Detection</vt:lpstr>
      <vt:lpstr>Actions to Take When a Fraudulent Bill is Detected:</vt:lpstr>
      <vt:lpstr>Counterfeit Bills</vt:lpstr>
      <vt:lpstr>Payment Log</vt:lpstr>
      <vt:lpstr>Why Log Your Payments? </vt:lpstr>
      <vt:lpstr>Timeliness of Deposit –  When Do I Deposit? </vt:lpstr>
      <vt:lpstr>Segregation of Duties</vt:lpstr>
      <vt:lpstr>Proper Documentation &amp; Retention</vt:lpstr>
      <vt:lpstr>Reconciliation Process</vt:lpstr>
      <vt:lpstr>RDS Option</vt:lpstr>
      <vt:lpstr>Invoicing in KFS – Is it for you?</vt:lpstr>
      <vt:lpstr>Invoicing in KFS – Is it for you? (2)</vt:lpstr>
      <vt:lpstr>Invoicing in KFS – Is it for you? (3)</vt:lpstr>
      <vt:lpstr>Invoicing in KFS –  Is it for you? (4)</vt:lpstr>
      <vt:lpstr>Invoicing in KFS –  Is it for you? (5)</vt:lpstr>
      <vt:lpstr>UC Payment Store Option</vt:lpstr>
      <vt:lpstr>UC Payment Store Option (2)</vt:lpstr>
      <vt:lpstr>UC Payment Store Option (3)</vt:lpstr>
      <vt:lpstr>So, how does it all work?</vt:lpstr>
      <vt:lpstr>Student Activities trip listing</vt:lpstr>
      <vt:lpstr>Order information</vt:lpstr>
      <vt:lpstr>Entering required fields</vt:lpstr>
      <vt:lpstr>Example of receipt</vt:lpstr>
      <vt:lpstr>Settlement report</vt:lpstr>
      <vt:lpstr>Ad-hoc on document</vt:lpstr>
      <vt:lpstr>Questions, Comments, or Concerns?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Depositing Procedures</dc:title>
  <dc:creator>Hesse, Hayley</dc:creator>
  <cp:lastModifiedBy>Lis, Daniel</cp:lastModifiedBy>
  <cp:revision>110</cp:revision>
  <dcterms:created xsi:type="dcterms:W3CDTF">2016-11-11T19:17:29Z</dcterms:created>
  <dcterms:modified xsi:type="dcterms:W3CDTF">2025-04-29T18:59:36Z</dcterms:modified>
</cp:coreProperties>
</file>